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xml"/>
  <Override ContentType="application/vnd.openxmlformats-officedocument.presentationml.comments+xml" PartName="/ppt/comments/comment4.xml"/>
  <Override ContentType="application/vnd.openxmlformats-officedocument.presentationml.comments+xml" PartName="/ppt/comments/comment3.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5"/>
    <p:sldMasterId id="2147483671"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Lst>
  <p:sldSz cy="5143500" cx="9144000"/>
  <p:notesSz cx="6858000" cy="9144000"/>
  <p:embeddedFontLst>
    <p:embeddedFont>
      <p:font typeface="Proxima Nova"/>
      <p:regular r:id="rId54"/>
      <p:bold r:id="rId55"/>
      <p:italic r:id="rId56"/>
      <p:boldItalic r:id="rId57"/>
    </p:embeddedFont>
    <p:embeddedFont>
      <p:font typeface="Alfa Slab One"/>
      <p:regular r:id="rId5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4" name="Margarida Rodrigues"/>
  <p:cmAuthor clrIdx="1" id="1" initials="" lastIdx="6" name="Sarah Connell"/>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commentAuthors" Target="commentAuthors.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11" Type="http://schemas.openxmlformats.org/officeDocument/2006/relationships/slide" Target="slides/slide4.xml"/><Relationship Id="rId55" Type="http://schemas.openxmlformats.org/officeDocument/2006/relationships/font" Target="fonts/ProximaNova-bold.fntdata"/><Relationship Id="rId10" Type="http://schemas.openxmlformats.org/officeDocument/2006/relationships/slide" Target="slides/slide3.xml"/><Relationship Id="rId54" Type="http://schemas.openxmlformats.org/officeDocument/2006/relationships/font" Target="fonts/ProximaNova-regular.fntdata"/><Relationship Id="rId13" Type="http://schemas.openxmlformats.org/officeDocument/2006/relationships/slide" Target="slides/slide6.xml"/><Relationship Id="rId57" Type="http://schemas.openxmlformats.org/officeDocument/2006/relationships/font" Target="fonts/ProximaNova-boldItalic.fntdata"/><Relationship Id="rId12" Type="http://schemas.openxmlformats.org/officeDocument/2006/relationships/slide" Target="slides/slide5.xml"/><Relationship Id="rId56" Type="http://schemas.openxmlformats.org/officeDocument/2006/relationships/font" Target="fonts/ProximaNova-italic.fntdata"/><Relationship Id="rId15" Type="http://schemas.openxmlformats.org/officeDocument/2006/relationships/slide" Target="slides/slide8.xml"/><Relationship Id="rId14" Type="http://schemas.openxmlformats.org/officeDocument/2006/relationships/slide" Target="slides/slide7.xml"/><Relationship Id="rId58" Type="http://schemas.openxmlformats.org/officeDocument/2006/relationships/font" Target="fonts/AlfaSlabOne-regular.fntdata"/><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2-08-04T21:41:23.024">
    <p:pos x="6000" y="0"/>
    <p:text>change to examples from literary studies. maybe could look at lit crit in addition to our literary works?</p:text>
  </p:cm>
  <p:cm authorId="1" idx="1" dt="2022-08-04T21:37:07.925">
    <p:pos x="6000" y="0"/>
    <p:text>Yes, we'd definitely want to include an example from literary studies. As Prof Loeffelholz mentioned, Ted Underwood has some notable work in this domain that would make a good example. Here's what she mentions:  would be nice here to have some examples from literary study. Ted Underwood and Matthew Jockers on the life cycles of literary genres or how genres like detective fiction or science fiction have common features across different authors, or…</p:text>
  </p:cm>
  <p:cm authorId="1" idx="2" dt="2022-08-04T21:37:33.292">
    <p:pos x="6000" y="0"/>
    <p:text>this is one specific piece she noted: https://culturalanalytics.org/article/11061-the-life-cycles-of-genres</p:text>
  </p:cm>
  <p:cm authorId="1" idx="3" dt="2022-08-04T21:41:23.024">
    <p:pos x="6000" y="0"/>
    <p:text>this one is kind of neat too: https://culturalanalytics.org/article/11035-the-transformation-of-gender-in-english-language-fiction</p:tex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1" idx="4" dt="2022-08-07T12:34:26.063">
    <p:pos x="135" y="467"/>
    <p:text>it's really interesting that there's such a drop in so many key terms in the second half of the text. I wonder what's going on there?</p:text>
  </p:cm>
  <p:cm authorId="0" idx="2" dt="2022-08-07T12:34:26.063">
    <p:pos x="135" y="467"/>
    <p:text>Do you think it would be worth pursuing this? I would have to do some more research/learning to figure out why this is happening.</p:text>
  </p:cm>
</p:cmLst>
</file>

<file path=ppt/comments/comment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1" idx="5" dt="2022-08-07T12:35:32.325">
    <p:pos x="196" y="435"/>
    <p:text>Just make sure this gets added! It might be good to include it with the Google folder, so the students don't have to go to so many places.</p:text>
  </p:cm>
  <p:cm authorId="0" idx="3" dt="2022-08-07T12:35:32.325">
    <p:pos x="196" y="435"/>
    <p:text>done</p:text>
  </p:cm>
</p:cmLst>
</file>

<file path=ppt/comments/comment4.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1" idx="6" dt="2022-08-07T12:42:31.821">
    <p:pos x="118" y="96"/>
    <p:text>It seems like there should be an example of the results for the dendrogram for this corpus on the next slide</p:text>
  </p:cm>
  <p:cm authorId="0" idx="4" dt="2022-08-07T12:42:31.821">
    <p:pos x="118" y="96"/>
    <p:text>I honestly cannot understand the dendrogram at all. I tried looking at it from different angles and still couldn't. Is it worth keeping this slide?</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core.ac.uk/download/pdf/158313275.pdf" TargetMode="Externa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5176e04a1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5176e04a1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l">
              <a:lnSpc>
                <a:spcPct val="200000"/>
              </a:lnSpc>
              <a:spcBef>
                <a:spcPts val="0"/>
              </a:spcBef>
              <a:spcAft>
                <a:spcPts val="0"/>
              </a:spcAft>
              <a:buClr>
                <a:schemeClr val="dk1"/>
              </a:buClr>
              <a:buSzPts val="1200"/>
              <a:buFont typeface="Cambria"/>
              <a:buChar char="●"/>
            </a:pPr>
            <a:r>
              <a:rPr lang="en" sz="1200">
                <a:solidFill>
                  <a:schemeClr val="dk1"/>
                </a:solidFill>
                <a:latin typeface="Cambria"/>
                <a:ea typeface="Cambria"/>
                <a:cs typeface="Cambria"/>
                <a:sym typeface="Cambria"/>
              </a:rPr>
              <a:t>Hello Everyone! Welcome to the ‘computation text analysis’ module - developed and presented by the </a:t>
            </a:r>
            <a:r>
              <a:rPr lang="en" sz="1200">
                <a:solidFill>
                  <a:schemeClr val="dk1"/>
                </a:solidFill>
                <a:highlight>
                  <a:srgbClr val="FFFFFF"/>
                </a:highlight>
                <a:latin typeface="Cambria"/>
                <a:ea typeface="Cambria"/>
                <a:cs typeface="Cambria"/>
                <a:sym typeface="Cambria"/>
              </a:rPr>
              <a:t>Digital Integration Teaching Initiative (DITI).</a:t>
            </a:r>
            <a:endParaRPr sz="1200">
              <a:solidFill>
                <a:schemeClr val="dk1"/>
              </a:solidFill>
              <a:highlight>
                <a:srgbClr val="FFFFFF"/>
              </a:highlight>
              <a:latin typeface="Cambria"/>
              <a:ea typeface="Cambria"/>
              <a:cs typeface="Cambria"/>
              <a:sym typeface="Cambria"/>
            </a:endParaRPr>
          </a:p>
          <a:p>
            <a:pPr indent="-304800" lvl="0" marL="457200" rtl="0" algn="l">
              <a:lnSpc>
                <a:spcPct val="200000"/>
              </a:lnSpc>
              <a:spcBef>
                <a:spcPts val="0"/>
              </a:spcBef>
              <a:spcAft>
                <a:spcPts val="0"/>
              </a:spcAft>
              <a:buClr>
                <a:schemeClr val="dk1"/>
              </a:buClr>
              <a:buSzPts val="1200"/>
              <a:buFont typeface="Cambria"/>
              <a:buChar char="●"/>
            </a:pPr>
            <a:r>
              <a:rPr lang="en" sz="1200">
                <a:solidFill>
                  <a:schemeClr val="dk1"/>
                </a:solidFill>
                <a:highlight>
                  <a:srgbClr val="FFFFFF"/>
                </a:highlight>
                <a:latin typeface="Cambria"/>
                <a:ea typeface="Cambria"/>
                <a:cs typeface="Cambria"/>
                <a:sym typeface="Cambria"/>
              </a:rPr>
              <a:t>I am Vaishali, a DITI Fellow and a PhD Candidate at the School of Public Policy and Urban Affairs</a:t>
            </a:r>
            <a:endParaRPr sz="1200">
              <a:solidFill>
                <a:schemeClr val="dk1"/>
              </a:solidFill>
              <a:highlight>
                <a:srgbClr val="FFFFFF"/>
              </a:highlight>
              <a:latin typeface="Cambria"/>
              <a:ea typeface="Cambria"/>
              <a:cs typeface="Cambria"/>
              <a:sym typeface="Cambria"/>
            </a:endParaRPr>
          </a:p>
          <a:p>
            <a:pPr indent="-304800" lvl="0" marL="457200" rtl="0" algn="l">
              <a:lnSpc>
                <a:spcPct val="200000"/>
              </a:lnSpc>
              <a:spcBef>
                <a:spcPts val="0"/>
              </a:spcBef>
              <a:spcAft>
                <a:spcPts val="0"/>
              </a:spcAft>
              <a:buClr>
                <a:schemeClr val="dk1"/>
              </a:buClr>
              <a:buSzPts val="1200"/>
              <a:buFont typeface="Cambria"/>
              <a:buChar char="●"/>
            </a:pPr>
            <a:r>
              <a:rPr lang="en" sz="1200">
                <a:solidFill>
                  <a:schemeClr val="dk1"/>
                </a:solidFill>
                <a:highlight>
                  <a:srgbClr val="FFFFFF"/>
                </a:highlight>
                <a:latin typeface="Cambria"/>
                <a:ea typeface="Cambria"/>
                <a:cs typeface="Cambria"/>
                <a:sym typeface="Cambria"/>
              </a:rPr>
              <a:t>I am here with my colleague….</a:t>
            </a:r>
            <a:endParaRPr sz="1200">
              <a:solidFill>
                <a:schemeClr val="dk1"/>
              </a:solidFill>
              <a:highlight>
                <a:srgbClr val="FFFFFF"/>
              </a:highlight>
              <a:latin typeface="Cambria"/>
              <a:ea typeface="Cambria"/>
              <a:cs typeface="Cambria"/>
              <a:sym typeface="Cambria"/>
            </a:endParaRPr>
          </a:p>
          <a:p>
            <a:pPr indent="-304800" lvl="0" marL="457200" rtl="0" algn="l">
              <a:lnSpc>
                <a:spcPct val="200000"/>
              </a:lnSpc>
              <a:spcBef>
                <a:spcPts val="0"/>
              </a:spcBef>
              <a:spcAft>
                <a:spcPts val="0"/>
              </a:spcAft>
              <a:buClr>
                <a:schemeClr val="dk1"/>
              </a:buClr>
              <a:buSzPts val="1200"/>
              <a:buFont typeface="Cambria"/>
              <a:buChar char="●"/>
            </a:pPr>
            <a:r>
              <a:rPr lang="en" sz="1200">
                <a:solidFill>
                  <a:schemeClr val="dk1"/>
                </a:solidFill>
                <a:highlight>
                  <a:srgbClr val="FFFFFF"/>
                </a:highlight>
                <a:latin typeface="Cambria"/>
                <a:ea typeface="Cambria"/>
                <a:cs typeface="Cambria"/>
                <a:sym typeface="Cambria"/>
              </a:rPr>
              <a:t>Together we will introduce you to some easy and interesting tools for context analysis!</a:t>
            </a:r>
            <a:endParaRPr sz="1200">
              <a:solidFill>
                <a:schemeClr val="dk1"/>
              </a:solidFill>
              <a:highlight>
                <a:srgbClr val="FFFFFF"/>
              </a:highlight>
              <a:latin typeface="Cambria"/>
              <a:ea typeface="Cambria"/>
              <a:cs typeface="Cambria"/>
              <a:sym typeface="Cambria"/>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a92b519e05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a92b519e05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200000"/>
              </a:lnSpc>
              <a:spcBef>
                <a:spcPts val="0"/>
              </a:spcBef>
              <a:spcAft>
                <a:spcPts val="0"/>
              </a:spcAft>
              <a:buClr>
                <a:schemeClr val="dk1"/>
              </a:buClr>
              <a:buSzPts val="1100"/>
              <a:buFont typeface="Arial"/>
              <a:buNone/>
            </a:pPr>
            <a:r>
              <a:t/>
            </a:r>
            <a:endParaRPr sz="1300"/>
          </a:p>
          <a:p>
            <a:pPr indent="-311150" lvl="0" marL="457200" rtl="0" algn="l">
              <a:lnSpc>
                <a:spcPct val="200000"/>
              </a:lnSpc>
              <a:spcBef>
                <a:spcPts val="0"/>
              </a:spcBef>
              <a:spcAft>
                <a:spcPts val="0"/>
              </a:spcAft>
              <a:buClr>
                <a:srgbClr val="000000"/>
              </a:buClr>
              <a:buSzPts val="1300"/>
              <a:buChar char="●"/>
            </a:pPr>
            <a:r>
              <a:rPr lang="en" sz="1300"/>
              <a:t>Now let's get down to the nitty-gritty of computational text analysis and see how to prepare and analyze textual data. </a:t>
            </a:r>
            <a:endParaRPr sz="1300"/>
          </a:p>
          <a:p>
            <a:pPr indent="-311150" lvl="0" marL="457200" rtl="0" algn="l">
              <a:lnSpc>
                <a:spcPct val="200000"/>
              </a:lnSpc>
              <a:spcBef>
                <a:spcPts val="0"/>
              </a:spcBef>
              <a:spcAft>
                <a:spcPts val="0"/>
              </a:spcAft>
              <a:buClr>
                <a:srgbClr val="000000"/>
              </a:buClr>
              <a:buSzPts val="1300"/>
              <a:buChar char="●"/>
            </a:pPr>
            <a:r>
              <a:rPr lang="en" sz="1300">
                <a:solidFill>
                  <a:schemeClr val="dk1"/>
                </a:solidFill>
              </a:rPr>
              <a:t>Today, we will show an example of applying computational text analysis, but to a topic more closer to this class! We will work with the two manifestos that were the reading assignment for a writing class!</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a7f4a37831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a7f4a37831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l">
              <a:lnSpc>
                <a:spcPct val="200000"/>
              </a:lnSpc>
              <a:spcBef>
                <a:spcPts val="0"/>
              </a:spcBef>
              <a:spcAft>
                <a:spcPts val="0"/>
              </a:spcAft>
              <a:buSzPts val="1200"/>
              <a:buChar char="●"/>
            </a:pPr>
            <a:r>
              <a:rPr lang="en" sz="1200">
                <a:highlight>
                  <a:srgbClr val="FFFFFF"/>
                </a:highlight>
              </a:rPr>
              <a:t>Corpus building is an important aspect of qualitative research and content analysis. </a:t>
            </a:r>
            <a:endParaRPr sz="1200">
              <a:highlight>
                <a:srgbClr val="FFFFFF"/>
              </a:highlight>
            </a:endParaRPr>
          </a:p>
          <a:p>
            <a:pPr indent="-304800" lvl="0" marL="457200" rtl="0" algn="l">
              <a:lnSpc>
                <a:spcPct val="200000"/>
              </a:lnSpc>
              <a:spcBef>
                <a:spcPts val="0"/>
              </a:spcBef>
              <a:spcAft>
                <a:spcPts val="0"/>
              </a:spcAft>
              <a:buSzPts val="1200"/>
              <a:buChar char="●"/>
            </a:pPr>
            <a:r>
              <a:rPr lang="en" sz="1200">
                <a:highlight>
                  <a:srgbClr val="FFFFFF"/>
                </a:highlight>
              </a:rPr>
              <a:t>Your data collection should be driven by your research questions.</a:t>
            </a:r>
            <a:endParaRPr sz="1200">
              <a:highlight>
                <a:srgbClr val="FFFFFF"/>
              </a:highlight>
            </a:endParaRPr>
          </a:p>
          <a:p>
            <a:pPr indent="-304800" lvl="0" marL="457200" rtl="0" algn="l">
              <a:lnSpc>
                <a:spcPct val="200000"/>
              </a:lnSpc>
              <a:spcBef>
                <a:spcPts val="0"/>
              </a:spcBef>
              <a:spcAft>
                <a:spcPts val="0"/>
              </a:spcAft>
              <a:buSzPts val="1200"/>
              <a:buChar char="●"/>
            </a:pPr>
            <a:r>
              <a:rPr lang="en" sz="1200">
                <a:highlight>
                  <a:srgbClr val="FFFFFF"/>
                </a:highlight>
              </a:rPr>
              <a:t>Some of the key questions that you to consider at the beginning are:</a:t>
            </a:r>
            <a:endParaRPr sz="1200">
              <a:highlight>
                <a:srgbClr val="FFFFFF"/>
              </a:highlight>
            </a:endParaRPr>
          </a:p>
          <a:p>
            <a:pPr indent="-304800" lvl="1" marL="914400" rtl="0" algn="l">
              <a:lnSpc>
                <a:spcPct val="115000"/>
              </a:lnSpc>
              <a:spcBef>
                <a:spcPts val="0"/>
              </a:spcBef>
              <a:spcAft>
                <a:spcPts val="0"/>
              </a:spcAft>
              <a:buSzPts val="1200"/>
              <a:buChar char="○"/>
            </a:pPr>
            <a:r>
              <a:rPr lang="en" sz="1200"/>
              <a:t>What are my research questions and why am I creating a corpus? </a:t>
            </a:r>
            <a:endParaRPr sz="1200"/>
          </a:p>
          <a:p>
            <a:pPr indent="-304800" lvl="1" marL="914400" rtl="0" algn="l">
              <a:lnSpc>
                <a:spcPct val="115000"/>
              </a:lnSpc>
              <a:spcBef>
                <a:spcPts val="0"/>
              </a:spcBef>
              <a:spcAft>
                <a:spcPts val="0"/>
              </a:spcAft>
              <a:buSzPts val="1200"/>
              <a:buChar char="○"/>
            </a:pPr>
            <a:r>
              <a:rPr lang="en" sz="1200"/>
              <a:t>What am I asking my corpus to do?</a:t>
            </a:r>
            <a:endParaRPr sz="1200"/>
          </a:p>
          <a:p>
            <a:pPr indent="-304800" lvl="1" marL="914400" rtl="0" algn="l">
              <a:lnSpc>
                <a:spcPct val="115000"/>
              </a:lnSpc>
              <a:spcBef>
                <a:spcPts val="0"/>
              </a:spcBef>
              <a:spcAft>
                <a:spcPts val="0"/>
              </a:spcAft>
              <a:buSzPts val="1200"/>
              <a:buChar char="○"/>
            </a:pPr>
            <a:r>
              <a:rPr lang="en" sz="1200"/>
              <a:t>What text(s) should form my corpus to answer my research questions?</a:t>
            </a:r>
            <a:endParaRPr sz="1200"/>
          </a:p>
          <a:p>
            <a:pPr indent="-304800" lvl="1" marL="914400" rtl="0" algn="l">
              <a:lnSpc>
                <a:spcPct val="115000"/>
              </a:lnSpc>
              <a:spcBef>
                <a:spcPts val="0"/>
              </a:spcBef>
              <a:spcAft>
                <a:spcPts val="0"/>
              </a:spcAft>
              <a:buSzPts val="1200"/>
              <a:buChar char="○"/>
            </a:pPr>
            <a:r>
              <a:rPr lang="en" sz="1200"/>
              <a:t>How should I organize my corpus to streamline my research processes and save time?</a:t>
            </a:r>
            <a:endParaRPr sz="200">
              <a:highlight>
                <a:srgbClr val="FFFFFF"/>
              </a:highlight>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6c20e65e8e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6c20e65e8e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50000"/>
              </a:lnSpc>
              <a:spcBef>
                <a:spcPts val="0"/>
              </a:spcBef>
              <a:spcAft>
                <a:spcPts val="0"/>
              </a:spcAft>
              <a:buClr>
                <a:srgbClr val="666666"/>
              </a:buClr>
              <a:buSzPts val="1100"/>
              <a:buChar char="●"/>
            </a:pPr>
            <a:r>
              <a:rPr b="1" lang="en">
                <a:solidFill>
                  <a:srgbClr val="666666"/>
                </a:solidFill>
              </a:rPr>
              <a:t>Teaching note: this is what students would be </a:t>
            </a:r>
            <a:r>
              <a:rPr b="1" lang="en">
                <a:solidFill>
                  <a:srgbClr val="666666"/>
                </a:solidFill>
              </a:rPr>
              <a:t>doing</a:t>
            </a:r>
            <a:r>
              <a:rPr b="1" lang="en">
                <a:solidFill>
                  <a:srgbClr val="666666"/>
                </a:solidFill>
              </a:rPr>
              <a:t> if they were preparing their text; but here, we are </a:t>
            </a:r>
            <a:r>
              <a:rPr b="1" lang="en">
                <a:solidFill>
                  <a:srgbClr val="666666"/>
                </a:solidFill>
              </a:rPr>
              <a:t>providing</a:t>
            </a:r>
            <a:r>
              <a:rPr b="1" lang="en">
                <a:solidFill>
                  <a:srgbClr val="666666"/>
                </a:solidFill>
              </a:rPr>
              <a:t> them with the prepared text.</a:t>
            </a:r>
            <a:endParaRPr b="1">
              <a:solidFill>
                <a:srgbClr val="666666"/>
              </a:solidFill>
            </a:endParaRPr>
          </a:p>
          <a:p>
            <a:pPr indent="-298450" lvl="0" marL="457200" rtl="0" algn="l">
              <a:lnSpc>
                <a:spcPct val="150000"/>
              </a:lnSpc>
              <a:spcBef>
                <a:spcPts val="0"/>
              </a:spcBef>
              <a:spcAft>
                <a:spcPts val="0"/>
              </a:spcAft>
              <a:buClr>
                <a:srgbClr val="666666"/>
              </a:buClr>
              <a:buSzPts val="1100"/>
              <a:buChar char="●"/>
            </a:pPr>
            <a:r>
              <a:rPr lang="en">
                <a:solidFill>
                  <a:srgbClr val="666666"/>
                </a:solidFill>
              </a:rPr>
              <a:t>Text </a:t>
            </a:r>
            <a:r>
              <a:rPr lang="en">
                <a:solidFill>
                  <a:srgbClr val="666666"/>
                </a:solidFill>
              </a:rPr>
              <a:t>preparation</a:t>
            </a:r>
            <a:r>
              <a:rPr lang="en">
                <a:solidFill>
                  <a:srgbClr val="666666"/>
                </a:solidFill>
              </a:rPr>
              <a:t> is a easy step, but it can be </a:t>
            </a:r>
            <a:r>
              <a:rPr lang="en">
                <a:solidFill>
                  <a:srgbClr val="666666"/>
                </a:solidFill>
              </a:rPr>
              <a:t>repetitive</a:t>
            </a:r>
            <a:r>
              <a:rPr lang="en">
                <a:solidFill>
                  <a:srgbClr val="666666"/>
                </a:solidFill>
              </a:rPr>
              <a:t> if you are working with </a:t>
            </a:r>
            <a:r>
              <a:rPr lang="en">
                <a:solidFill>
                  <a:srgbClr val="666666"/>
                </a:solidFill>
              </a:rPr>
              <a:t>multiple</a:t>
            </a:r>
            <a:r>
              <a:rPr lang="en">
                <a:solidFill>
                  <a:srgbClr val="666666"/>
                </a:solidFill>
              </a:rPr>
              <a:t> files and building a corpus.</a:t>
            </a:r>
            <a:endParaRPr>
              <a:solidFill>
                <a:srgbClr val="666666"/>
              </a:solidFill>
            </a:endParaRPr>
          </a:p>
          <a:p>
            <a:pPr indent="-298450" lvl="0" marL="457200" rtl="0" algn="l">
              <a:lnSpc>
                <a:spcPct val="150000"/>
              </a:lnSpc>
              <a:spcBef>
                <a:spcPts val="0"/>
              </a:spcBef>
              <a:spcAft>
                <a:spcPts val="0"/>
              </a:spcAft>
              <a:buClr>
                <a:srgbClr val="666666"/>
              </a:buClr>
              <a:buSzPts val="1100"/>
              <a:buChar char="●"/>
            </a:pPr>
            <a:r>
              <a:rPr lang="en">
                <a:solidFill>
                  <a:srgbClr val="666666"/>
                </a:solidFill>
              </a:rPr>
              <a:t>First, </a:t>
            </a:r>
            <a:r>
              <a:rPr lang="en">
                <a:solidFill>
                  <a:srgbClr val="666666"/>
                </a:solidFill>
              </a:rPr>
              <a:t>Choose the texts or text selections that you would like to include. </a:t>
            </a:r>
            <a:endParaRPr>
              <a:solidFill>
                <a:srgbClr val="666666"/>
              </a:solidFill>
            </a:endParaRPr>
          </a:p>
          <a:p>
            <a:pPr indent="-298450" lvl="0" marL="457200" rtl="0" algn="l">
              <a:lnSpc>
                <a:spcPct val="150000"/>
              </a:lnSpc>
              <a:spcBef>
                <a:spcPts val="0"/>
              </a:spcBef>
              <a:spcAft>
                <a:spcPts val="0"/>
              </a:spcAft>
              <a:buClr>
                <a:srgbClr val="666666"/>
              </a:buClr>
              <a:buSzPts val="1100"/>
              <a:buChar char="●"/>
            </a:pPr>
            <a:r>
              <a:rPr lang="en">
                <a:solidFill>
                  <a:srgbClr val="666666"/>
                </a:solidFill>
              </a:rPr>
              <a:t>Create a folder on your computer or cloud storage where you will store your corpus. Give it a clearly descriptive name, without spaces or special characters.</a:t>
            </a:r>
            <a:endParaRPr>
              <a:solidFill>
                <a:srgbClr val="666666"/>
              </a:solidFill>
            </a:endParaRPr>
          </a:p>
          <a:p>
            <a:pPr indent="-298450" lvl="0" marL="457200" rtl="0" algn="l">
              <a:lnSpc>
                <a:spcPct val="150000"/>
              </a:lnSpc>
              <a:spcBef>
                <a:spcPts val="0"/>
              </a:spcBef>
              <a:spcAft>
                <a:spcPts val="0"/>
              </a:spcAft>
              <a:buClr>
                <a:srgbClr val="666666"/>
              </a:buClr>
              <a:buSzPts val="1100"/>
              <a:buChar char="●"/>
            </a:pPr>
            <a:r>
              <a:rPr lang="en">
                <a:solidFill>
                  <a:srgbClr val="666666"/>
                </a:solidFill>
              </a:rPr>
              <a:t>Copy and paste the text into a </a:t>
            </a:r>
            <a:r>
              <a:rPr b="1" lang="en">
                <a:solidFill>
                  <a:srgbClr val="666666"/>
                </a:solidFill>
              </a:rPr>
              <a:t>plain text editor</a:t>
            </a:r>
            <a:r>
              <a:rPr lang="en">
                <a:solidFill>
                  <a:srgbClr val="666666"/>
                </a:solidFill>
              </a:rPr>
              <a:t> (on Macs: Text Edit; on Windows: Notepad)</a:t>
            </a:r>
            <a:endParaRPr>
              <a:solidFill>
                <a:srgbClr val="666666"/>
              </a:solidFill>
            </a:endParaRPr>
          </a:p>
          <a:p>
            <a:pPr indent="-298450" lvl="1" marL="914400" rtl="0" algn="l">
              <a:lnSpc>
                <a:spcPct val="150000"/>
              </a:lnSpc>
              <a:spcBef>
                <a:spcPts val="0"/>
              </a:spcBef>
              <a:spcAft>
                <a:spcPts val="0"/>
              </a:spcAft>
              <a:buClr>
                <a:srgbClr val="666666"/>
              </a:buClr>
              <a:buSzPts val="1100"/>
              <a:buChar char="○"/>
            </a:pPr>
            <a:r>
              <a:rPr lang="en">
                <a:solidFill>
                  <a:srgbClr val="666666"/>
                </a:solidFill>
              </a:rPr>
              <a:t>Mac users, you may need to make your Text Edit into a ‘plain text’. Open Text Edit, go to Preferences, and make sure “plain text” is selected</a:t>
            </a:r>
            <a:endParaRPr>
              <a:solidFill>
                <a:srgbClr val="666666"/>
              </a:solidFill>
            </a:endParaRPr>
          </a:p>
          <a:p>
            <a:pPr indent="-298450" lvl="0" marL="457200" rtl="0" algn="l">
              <a:lnSpc>
                <a:spcPct val="150000"/>
              </a:lnSpc>
              <a:spcBef>
                <a:spcPts val="0"/>
              </a:spcBef>
              <a:spcAft>
                <a:spcPts val="0"/>
              </a:spcAft>
              <a:buClr>
                <a:srgbClr val="666666"/>
              </a:buClr>
              <a:buSzPts val="1100"/>
              <a:buChar char="●"/>
            </a:pPr>
            <a:r>
              <a:rPr lang="en">
                <a:solidFill>
                  <a:srgbClr val="666666"/>
                </a:solidFill>
              </a:rPr>
              <a:t>Save the text as a plain text file (with a .txt extension). Always make sure to name your files so you know what is in them!</a:t>
            </a:r>
            <a:endParaRPr>
              <a:solidFill>
                <a:srgbClr val="666666"/>
              </a:solidFill>
            </a:endParaRPr>
          </a:p>
          <a:p>
            <a:pPr indent="-298450" lvl="0" marL="457200" rtl="0" algn="l">
              <a:lnSpc>
                <a:spcPct val="150000"/>
              </a:lnSpc>
              <a:spcBef>
                <a:spcPts val="0"/>
              </a:spcBef>
              <a:spcAft>
                <a:spcPts val="0"/>
              </a:spcAft>
              <a:buClr>
                <a:srgbClr val="666666"/>
              </a:buClr>
              <a:buSzPts val="1100"/>
              <a:buChar char="●"/>
            </a:pPr>
            <a:r>
              <a:rPr lang="en">
                <a:solidFill>
                  <a:srgbClr val="666666"/>
                </a:solidFill>
              </a:rPr>
              <a:t>Repeat steps above for each text in the corpus.</a:t>
            </a:r>
            <a:endParaRPr>
              <a:solidFill>
                <a:srgbClr val="666666"/>
              </a:solidFill>
            </a:endParaRPr>
          </a:p>
          <a:p>
            <a:pPr indent="0" lvl="0" marL="0" rtl="0" algn="l">
              <a:lnSpc>
                <a:spcPct val="150000"/>
              </a:lnSpc>
              <a:spcBef>
                <a:spcPts val="1600"/>
              </a:spcBef>
              <a:spcAft>
                <a:spcPts val="1600"/>
              </a:spcAft>
              <a:buNone/>
            </a:pPr>
            <a:r>
              <a:t/>
            </a:r>
            <a:endParaRPr u="sng">
              <a:solidFill>
                <a:srgbClr val="666666"/>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6c20e65e8e_0_4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6c20e65e8e_0_4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200000"/>
              </a:lnSpc>
              <a:spcBef>
                <a:spcPts val="0"/>
              </a:spcBef>
              <a:spcAft>
                <a:spcPts val="0"/>
              </a:spcAft>
              <a:buNone/>
            </a:pPr>
            <a:r>
              <a:t/>
            </a:r>
            <a:endParaRPr sz="1300"/>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a7f4a37831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a7f4a37831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200000"/>
              </a:lnSpc>
              <a:spcBef>
                <a:spcPts val="0"/>
              </a:spcBef>
              <a:spcAft>
                <a:spcPts val="0"/>
              </a:spcAft>
              <a:buSzPts val="1100"/>
              <a:buChar char="●"/>
            </a:pPr>
            <a:r>
              <a:rPr lang="en"/>
              <a:t>We have created the sample corpus for this class, which you can use to explore the tools</a:t>
            </a:r>
            <a:endParaRPr/>
          </a:p>
          <a:p>
            <a:pPr indent="-298450" lvl="0" marL="457200" rtl="0" algn="l">
              <a:lnSpc>
                <a:spcPct val="200000"/>
              </a:lnSpc>
              <a:spcBef>
                <a:spcPts val="0"/>
              </a:spcBef>
              <a:spcAft>
                <a:spcPts val="0"/>
              </a:spcAft>
              <a:buSzPts val="1100"/>
              <a:buChar char="●"/>
            </a:pPr>
            <a:r>
              <a:rPr lang="en"/>
              <a:t>Corpus can be downloaded from the GitHub link shared in the syllabus or the link on the slide</a:t>
            </a:r>
            <a:endParaRPr/>
          </a:p>
          <a:p>
            <a:pPr indent="0" lvl="0" marL="0" rtl="0" algn="l">
              <a:lnSpc>
                <a:spcPct val="200000"/>
              </a:lnSpc>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8e6e55d14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8e6e55d14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200000"/>
              </a:lnSpc>
              <a:spcBef>
                <a:spcPts val="0"/>
              </a:spcBef>
              <a:spcAft>
                <a:spcPts val="0"/>
              </a:spcAft>
              <a:buSzPts val="1100"/>
              <a:buChar char="●"/>
            </a:pPr>
            <a:r>
              <a:rPr lang="en"/>
              <a:t>Let’s begin </a:t>
            </a:r>
            <a:r>
              <a:rPr lang="en"/>
              <a:t>analyzing</a:t>
            </a:r>
            <a:r>
              <a:rPr lang="en"/>
              <a:t> the sample text using two basic exploratory tools</a:t>
            </a:r>
            <a:endParaRPr/>
          </a:p>
          <a:p>
            <a:pPr indent="-298450" lvl="0" marL="457200" rtl="0" algn="l">
              <a:lnSpc>
                <a:spcPct val="200000"/>
              </a:lnSpc>
              <a:spcBef>
                <a:spcPts val="0"/>
              </a:spcBef>
              <a:spcAft>
                <a:spcPts val="0"/>
              </a:spcAft>
              <a:buSzPts val="1100"/>
              <a:buChar char="●"/>
            </a:pPr>
            <a:r>
              <a:rPr lang="en"/>
              <a:t>Once again, I recommend that you first look at the slides and then follow Adam and try out the tool during the demonstration</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8e6e55d140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8e6e55d140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Clr>
                <a:schemeClr val="dk1"/>
              </a:buClr>
              <a:buSzPts val="1100"/>
              <a:buFont typeface="Cambria"/>
              <a:buChar char="●"/>
            </a:pPr>
            <a:r>
              <a:rPr lang="en">
                <a:solidFill>
                  <a:schemeClr val="dk1"/>
                </a:solidFill>
                <a:latin typeface="Cambria"/>
                <a:ea typeface="Cambria"/>
                <a:cs typeface="Cambria"/>
                <a:sym typeface="Cambria"/>
              </a:rPr>
              <a:t>Let’s first look at Word Counter, a basic exploratory tool that analyzes your text and tells you the most common words and phrases.</a:t>
            </a:r>
            <a:endParaRPr>
              <a:solidFill>
                <a:schemeClr val="dk1"/>
              </a:solidFill>
              <a:latin typeface="Cambria"/>
              <a:ea typeface="Cambria"/>
              <a:cs typeface="Cambria"/>
              <a:sym typeface="Cambria"/>
            </a:endParaRPr>
          </a:p>
          <a:p>
            <a:pPr indent="-298450" lvl="0" marL="457200" rtl="0" algn="l">
              <a:lnSpc>
                <a:spcPct val="115000"/>
              </a:lnSpc>
              <a:spcBef>
                <a:spcPts val="0"/>
              </a:spcBef>
              <a:spcAft>
                <a:spcPts val="0"/>
              </a:spcAft>
              <a:buClr>
                <a:schemeClr val="dk1"/>
              </a:buClr>
              <a:buSzPts val="1100"/>
              <a:buFont typeface="Cambria"/>
              <a:buChar char="●"/>
            </a:pPr>
            <a:r>
              <a:rPr lang="en">
                <a:solidFill>
                  <a:schemeClr val="dk1"/>
                </a:solidFill>
                <a:latin typeface="Cambria"/>
                <a:ea typeface="Cambria"/>
                <a:cs typeface="Cambria"/>
                <a:sym typeface="Cambria"/>
              </a:rPr>
              <a:t>Word Counter helps count the words, bigrams and trigrams in plain text. </a:t>
            </a:r>
            <a:endParaRPr>
              <a:solidFill>
                <a:schemeClr val="dk1"/>
              </a:solidFill>
              <a:latin typeface="Cambria"/>
              <a:ea typeface="Cambria"/>
              <a:cs typeface="Cambria"/>
              <a:sym typeface="Cambria"/>
            </a:endParaRPr>
          </a:p>
          <a:p>
            <a:pPr indent="-298450" lvl="0" marL="457200" rtl="0" algn="l">
              <a:lnSpc>
                <a:spcPct val="115000"/>
              </a:lnSpc>
              <a:spcBef>
                <a:spcPts val="0"/>
              </a:spcBef>
              <a:spcAft>
                <a:spcPts val="0"/>
              </a:spcAft>
              <a:buClr>
                <a:schemeClr val="dk1"/>
              </a:buClr>
              <a:buSzPts val="1100"/>
              <a:buFont typeface="Cambria"/>
              <a:buChar char="●"/>
            </a:pPr>
            <a:r>
              <a:rPr lang="en">
                <a:solidFill>
                  <a:schemeClr val="dk1"/>
                </a:solidFill>
                <a:latin typeface="Cambria"/>
                <a:ea typeface="Cambria"/>
                <a:cs typeface="Cambria"/>
                <a:sym typeface="Cambria"/>
              </a:rPr>
              <a:t>It uses only .txt files or text that is copied and pasted. </a:t>
            </a:r>
            <a:endParaRPr>
              <a:solidFill>
                <a:schemeClr val="dk1"/>
              </a:solidFill>
              <a:latin typeface="Cambria"/>
              <a:ea typeface="Cambria"/>
              <a:cs typeface="Cambria"/>
              <a:sym typeface="Cambria"/>
            </a:endParaRPr>
          </a:p>
          <a:p>
            <a:pPr indent="-298450" lvl="0" marL="457200" rtl="0" algn="l">
              <a:lnSpc>
                <a:spcPct val="115000"/>
              </a:lnSpc>
              <a:spcBef>
                <a:spcPts val="0"/>
              </a:spcBef>
              <a:spcAft>
                <a:spcPts val="0"/>
              </a:spcAft>
              <a:buClr>
                <a:schemeClr val="dk1"/>
              </a:buClr>
              <a:buSzPts val="1100"/>
              <a:buFont typeface="Cambria"/>
              <a:buChar char="●"/>
            </a:pPr>
            <a:r>
              <a:rPr lang="en">
                <a:solidFill>
                  <a:schemeClr val="dk1"/>
                </a:solidFill>
                <a:latin typeface="Cambria"/>
                <a:ea typeface="Cambria"/>
                <a:cs typeface="Cambria"/>
                <a:sym typeface="Cambria"/>
              </a:rPr>
              <a:t>The maximum file size that you can upload is 10MB and the results can be download in spreadsheet format. </a:t>
            </a:r>
            <a:endParaRPr>
              <a:solidFill>
                <a:schemeClr val="dk1"/>
              </a:solidFill>
              <a:latin typeface="Cambria"/>
              <a:ea typeface="Cambria"/>
              <a:cs typeface="Cambria"/>
              <a:sym typeface="Cambria"/>
            </a:endParaRPr>
          </a:p>
          <a:p>
            <a:pPr indent="-298450" lvl="0" marL="457200" rtl="0" algn="l">
              <a:lnSpc>
                <a:spcPct val="115000"/>
              </a:lnSpc>
              <a:spcBef>
                <a:spcPts val="0"/>
              </a:spcBef>
              <a:spcAft>
                <a:spcPts val="0"/>
              </a:spcAft>
              <a:buClr>
                <a:schemeClr val="dk1"/>
              </a:buClr>
              <a:buSzPts val="1100"/>
              <a:buFont typeface="Cambria"/>
              <a:buChar char="●"/>
            </a:pPr>
            <a:r>
              <a:rPr lang="en">
                <a:solidFill>
                  <a:schemeClr val="dk1"/>
                </a:solidFill>
                <a:highlight>
                  <a:schemeClr val="lt1"/>
                </a:highlight>
                <a:latin typeface="Cambria"/>
                <a:ea typeface="Cambria"/>
                <a:cs typeface="Cambria"/>
                <a:sym typeface="Cambria"/>
              </a:rPr>
              <a:t>By default, the WordCounter will lowercase all the words in your input file, and will also apply a stop words list. </a:t>
            </a:r>
            <a:endParaRPr>
              <a:solidFill>
                <a:schemeClr val="dk1"/>
              </a:solidFill>
              <a:highlight>
                <a:schemeClr val="lt1"/>
              </a:highlight>
              <a:latin typeface="Cambria"/>
              <a:ea typeface="Cambria"/>
              <a:cs typeface="Cambria"/>
              <a:sym typeface="Cambria"/>
            </a:endParaRPr>
          </a:p>
          <a:p>
            <a:pPr indent="-298450" lvl="0" marL="457200" rtl="0" algn="l">
              <a:lnSpc>
                <a:spcPct val="115000"/>
              </a:lnSpc>
              <a:spcBef>
                <a:spcPts val="0"/>
              </a:spcBef>
              <a:spcAft>
                <a:spcPts val="0"/>
              </a:spcAft>
              <a:buClr>
                <a:schemeClr val="dk1"/>
              </a:buClr>
              <a:buSzPts val="1100"/>
              <a:buFont typeface="Cambria"/>
              <a:buChar char="●"/>
            </a:pPr>
            <a:r>
              <a:rPr lang="en">
                <a:solidFill>
                  <a:schemeClr val="dk1"/>
                </a:solidFill>
                <a:highlight>
                  <a:schemeClr val="lt1"/>
                </a:highlight>
                <a:latin typeface="Cambria"/>
                <a:ea typeface="Cambria"/>
                <a:cs typeface="Cambria"/>
                <a:sym typeface="Cambria"/>
              </a:rPr>
              <a:t>Because this is a very basic tool, it does not allow you to edit the stop words but You can turn these options on and off.</a:t>
            </a:r>
            <a:endParaRPr>
              <a:solidFill>
                <a:schemeClr val="dk1"/>
              </a:solidFill>
              <a:highlight>
                <a:schemeClr val="lt1"/>
              </a:highlight>
              <a:latin typeface="Cambria"/>
              <a:ea typeface="Cambria"/>
              <a:cs typeface="Cambria"/>
              <a:sym typeface="Cambria"/>
            </a:endParaRPr>
          </a:p>
          <a:p>
            <a:pPr indent="0" lvl="0" marL="0" rtl="0" algn="l">
              <a:lnSpc>
                <a:spcPct val="115000"/>
              </a:lnSpc>
              <a:spcBef>
                <a:spcPts val="1000"/>
              </a:spcBef>
              <a:spcAft>
                <a:spcPts val="1600"/>
              </a:spcAft>
              <a:buNone/>
            </a:pPr>
            <a:r>
              <a:rPr b="1" lang="en">
                <a:solidFill>
                  <a:schemeClr val="dk1"/>
                </a:solidFill>
                <a:latin typeface="Cambria"/>
                <a:ea typeface="Cambria"/>
                <a:cs typeface="Cambria"/>
                <a:sym typeface="Cambria"/>
              </a:rPr>
              <a:t>DEMONSTRATE</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a7f4a37831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a7f4a37831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1150" lvl="0" marL="457200" rtl="0" algn="l">
              <a:lnSpc>
                <a:spcPct val="200000"/>
              </a:lnSpc>
              <a:spcBef>
                <a:spcPts val="1200"/>
              </a:spcBef>
              <a:spcAft>
                <a:spcPts val="0"/>
              </a:spcAft>
              <a:buSzPts val="1300"/>
              <a:buChar char="●"/>
            </a:pPr>
            <a:r>
              <a:rPr lang="en" sz="1300"/>
              <a:t>This is the result or output of Word Counter  for ‘A Hacker’s Manifesto’.</a:t>
            </a:r>
            <a:endParaRPr sz="1300"/>
          </a:p>
          <a:p>
            <a:pPr indent="-311150" lvl="0" marL="457200" rtl="0" algn="l">
              <a:lnSpc>
                <a:spcPct val="200000"/>
              </a:lnSpc>
              <a:spcBef>
                <a:spcPts val="0"/>
              </a:spcBef>
              <a:spcAft>
                <a:spcPts val="0"/>
              </a:spcAft>
              <a:buSzPts val="1300"/>
              <a:buChar char="●"/>
            </a:pPr>
            <a:r>
              <a:rPr lang="en" sz="1300"/>
              <a:t>It shows the most used words in a document. </a:t>
            </a:r>
            <a:endParaRPr sz="1300"/>
          </a:p>
          <a:p>
            <a:pPr indent="-323850" lvl="0" marL="457200" rtl="0" algn="l">
              <a:lnSpc>
                <a:spcPct val="200000"/>
              </a:lnSpc>
              <a:spcBef>
                <a:spcPts val="0"/>
              </a:spcBef>
              <a:spcAft>
                <a:spcPts val="0"/>
              </a:spcAft>
              <a:buSzPts val="1500"/>
              <a:buChar char="●"/>
            </a:pPr>
            <a:r>
              <a:rPr lang="en" sz="1300"/>
              <a:t>Words used more often are bigger, and ones used less often are smaller.</a:t>
            </a:r>
            <a:endParaRPr sz="1300"/>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8e6e55d140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8e6e55d140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l">
              <a:lnSpc>
                <a:spcPct val="200000"/>
              </a:lnSpc>
              <a:spcBef>
                <a:spcPts val="1200"/>
              </a:spcBef>
              <a:spcAft>
                <a:spcPts val="0"/>
              </a:spcAft>
              <a:buClr>
                <a:srgbClr val="434343"/>
              </a:buClr>
              <a:buSzPts val="1200"/>
              <a:buChar char="●"/>
            </a:pPr>
            <a:r>
              <a:rPr lang="en" sz="1200">
                <a:solidFill>
                  <a:srgbClr val="434343"/>
                </a:solidFill>
              </a:rPr>
              <a:t>It’s interesting to note in the trigram that st. michael’s and colonel </a:t>
            </a:r>
            <a:r>
              <a:rPr lang="en" sz="1200">
                <a:solidFill>
                  <a:srgbClr val="434343"/>
                </a:solidFill>
              </a:rPr>
              <a:t>lloyd</a:t>
            </a:r>
            <a:r>
              <a:rPr lang="en" sz="1200">
                <a:solidFill>
                  <a:srgbClr val="434343"/>
                </a:solidFill>
              </a:rPr>
              <a:t>’s are taken as 3 words, as the s is taken as a word. </a:t>
            </a:r>
            <a:endParaRPr sz="1200">
              <a:solidFill>
                <a:srgbClr val="434343"/>
              </a:solidFill>
            </a:endParaRPr>
          </a:p>
          <a:p>
            <a:pPr indent="-304800" lvl="0" marL="457200" rtl="0" algn="l">
              <a:lnSpc>
                <a:spcPct val="200000"/>
              </a:lnSpc>
              <a:spcBef>
                <a:spcPts val="0"/>
              </a:spcBef>
              <a:spcAft>
                <a:spcPts val="0"/>
              </a:spcAft>
              <a:buClr>
                <a:srgbClr val="434343"/>
              </a:buClr>
              <a:buSzPts val="1200"/>
              <a:buChar char="●"/>
            </a:pPr>
            <a:r>
              <a:rPr lang="en" sz="1200">
                <a:solidFill>
                  <a:srgbClr val="434343"/>
                </a:solidFill>
              </a:rPr>
              <a:t>These are the results for ‘Top Word’, Bigrams and Trigrams.</a:t>
            </a:r>
            <a:endParaRPr sz="1200">
              <a:solidFill>
                <a:srgbClr val="434343"/>
              </a:solidFill>
            </a:endParaRPr>
          </a:p>
          <a:p>
            <a:pPr indent="-304800" lvl="0" marL="457200" rtl="0" algn="l">
              <a:lnSpc>
                <a:spcPct val="200000"/>
              </a:lnSpc>
              <a:spcBef>
                <a:spcPts val="0"/>
              </a:spcBef>
              <a:spcAft>
                <a:spcPts val="0"/>
              </a:spcAft>
              <a:buClr>
                <a:srgbClr val="434343"/>
              </a:buClr>
              <a:buSzPts val="1200"/>
              <a:buChar char="●"/>
            </a:pPr>
            <a:r>
              <a:rPr lang="en" sz="1200">
                <a:solidFill>
                  <a:srgbClr val="434343"/>
                </a:solidFill>
              </a:rPr>
              <a:t>The word cloud provided us the visual aspect while the list of top word shows the frequency as well.</a:t>
            </a:r>
            <a:endParaRPr sz="1200">
              <a:solidFill>
                <a:srgbClr val="434343"/>
              </a:solidFill>
            </a:endParaRPr>
          </a:p>
          <a:p>
            <a:pPr indent="-304800" lvl="0" marL="457200" rtl="0" algn="l">
              <a:lnSpc>
                <a:spcPct val="200000"/>
              </a:lnSpc>
              <a:spcBef>
                <a:spcPts val="0"/>
              </a:spcBef>
              <a:spcAft>
                <a:spcPts val="0"/>
              </a:spcAft>
              <a:buClr>
                <a:srgbClr val="434343"/>
              </a:buClr>
              <a:buSzPts val="1200"/>
              <a:buChar char="●"/>
            </a:pPr>
            <a:r>
              <a:rPr lang="en" sz="1200">
                <a:solidFill>
                  <a:srgbClr val="434343"/>
                </a:solidFill>
              </a:rPr>
              <a:t>If you look at the results here, the most frequent word in is Narrative of the Life of Frederick Douglas is ‘one’, followed by ‘mr.’, ‘slave’ and ‘master’.</a:t>
            </a:r>
            <a:endParaRPr sz="1200">
              <a:solidFill>
                <a:srgbClr val="434343"/>
              </a:solidFill>
            </a:endParaRPr>
          </a:p>
          <a:p>
            <a:pPr indent="-304800" lvl="0" marL="457200" rtl="0" algn="l">
              <a:lnSpc>
                <a:spcPct val="200000"/>
              </a:lnSpc>
              <a:spcBef>
                <a:spcPts val="0"/>
              </a:spcBef>
              <a:spcAft>
                <a:spcPts val="0"/>
              </a:spcAft>
              <a:buClr>
                <a:srgbClr val="434343"/>
              </a:buClr>
              <a:buSzPts val="1200"/>
              <a:buChar char="●"/>
            </a:pPr>
            <a:r>
              <a:rPr lang="en" sz="1200">
                <a:solidFill>
                  <a:srgbClr val="434343"/>
                </a:solidFill>
              </a:rPr>
              <a:t>Stopwords are not removed from the bigrams and trigrams, to provide context</a:t>
            </a:r>
            <a:endParaRPr sz="1200">
              <a:solidFill>
                <a:srgbClr val="434343"/>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79808c17c8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79808c17c8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200000"/>
              </a:lnSpc>
              <a:spcBef>
                <a:spcPts val="0"/>
              </a:spcBef>
              <a:spcAft>
                <a:spcPts val="0"/>
              </a:spcAft>
              <a:buSzPts val="1100"/>
              <a:buChar char="●"/>
            </a:pPr>
            <a:r>
              <a:rPr lang="en"/>
              <a:t>The second</a:t>
            </a:r>
            <a:r>
              <a:rPr lang="en"/>
              <a:t> basic exploratory tool that we are showing you is called Word Trees</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5e26dbfb1b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5e26dbfb1b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200000"/>
              </a:lnSpc>
              <a:spcBef>
                <a:spcPts val="0"/>
              </a:spcBef>
              <a:spcAft>
                <a:spcPts val="0"/>
              </a:spcAft>
              <a:buSzPts val="1100"/>
              <a:buChar char="●"/>
            </a:pPr>
            <a:r>
              <a:rPr lang="en"/>
              <a:t>During this session we will share ‘What’ is computational analysis. Few key terms and definitions.</a:t>
            </a:r>
            <a:endParaRPr/>
          </a:p>
          <a:p>
            <a:pPr indent="-298450" lvl="0" marL="457200" rtl="0" algn="l">
              <a:lnSpc>
                <a:spcPct val="200000"/>
              </a:lnSpc>
              <a:spcBef>
                <a:spcPts val="0"/>
              </a:spcBef>
              <a:spcAft>
                <a:spcPts val="0"/>
              </a:spcAft>
              <a:buSzPts val="1100"/>
              <a:buChar char="●"/>
            </a:pPr>
            <a:r>
              <a:rPr lang="en"/>
              <a:t>We will briefly discuss its significance and ‘Why’ it might be relevant for you to learn this method.</a:t>
            </a:r>
            <a:endParaRPr/>
          </a:p>
          <a:p>
            <a:pPr indent="-298450" lvl="0" marL="457200" rtl="0" algn="l">
              <a:lnSpc>
                <a:spcPct val="200000"/>
              </a:lnSpc>
              <a:spcBef>
                <a:spcPts val="0"/>
              </a:spcBef>
              <a:spcAft>
                <a:spcPts val="0"/>
              </a:spcAft>
              <a:buSzPts val="1100"/>
              <a:buChar char="●"/>
            </a:pPr>
            <a:r>
              <a:rPr lang="en"/>
              <a:t>We will then dive deeper into ‘How’ some of the web-based tools that can be used for text analysis.</a:t>
            </a:r>
            <a:endParaRPr/>
          </a:p>
          <a:p>
            <a:pPr indent="-298450" lvl="0" marL="457200" rtl="0" algn="l">
              <a:lnSpc>
                <a:spcPct val="200000"/>
              </a:lnSpc>
              <a:spcBef>
                <a:spcPts val="0"/>
              </a:spcBef>
              <a:spcAft>
                <a:spcPts val="0"/>
              </a:spcAft>
              <a:buSzPts val="1100"/>
              <a:buChar char="●"/>
            </a:pPr>
            <a:r>
              <a:rPr lang="en"/>
              <a:t>We will be introducing two exploratory tools - namely - Word Counter and Word Trees</a:t>
            </a:r>
            <a:endParaRPr/>
          </a:p>
          <a:p>
            <a:pPr indent="-298450" lvl="0" marL="457200" rtl="0" algn="l">
              <a:lnSpc>
                <a:spcPct val="200000"/>
              </a:lnSpc>
              <a:spcBef>
                <a:spcPts val="0"/>
              </a:spcBef>
              <a:spcAft>
                <a:spcPts val="0"/>
              </a:spcAft>
              <a:buSzPts val="1100"/>
              <a:buChar char="●"/>
            </a:pPr>
            <a:r>
              <a:rPr lang="en"/>
              <a:t> - and - two more comprehensive tools - Voyant and Lexos.</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8e6e55d140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8e6e55d140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200000"/>
              </a:lnSpc>
              <a:spcBef>
                <a:spcPts val="0"/>
              </a:spcBef>
              <a:spcAft>
                <a:spcPts val="0"/>
              </a:spcAft>
              <a:buClr>
                <a:schemeClr val="dk1"/>
              </a:buClr>
              <a:buSzPts val="1100"/>
              <a:buChar char="●"/>
            </a:pPr>
            <a:r>
              <a:rPr lang="en">
                <a:solidFill>
                  <a:schemeClr val="dk1"/>
                </a:solidFill>
              </a:rPr>
              <a:t>The sole purpose of this exploratory tool is to find contextual patterns of a particular word in a particular text. </a:t>
            </a:r>
            <a:endParaRPr>
              <a:solidFill>
                <a:schemeClr val="dk1"/>
              </a:solidFill>
            </a:endParaRPr>
          </a:p>
          <a:p>
            <a:pPr indent="-298450" lvl="0" marL="457200" rtl="0" algn="l">
              <a:lnSpc>
                <a:spcPct val="200000"/>
              </a:lnSpc>
              <a:spcBef>
                <a:spcPts val="0"/>
              </a:spcBef>
              <a:spcAft>
                <a:spcPts val="0"/>
              </a:spcAft>
              <a:buClr>
                <a:schemeClr val="dk1"/>
              </a:buClr>
              <a:buSzPts val="1100"/>
              <a:buChar char="●"/>
            </a:pPr>
            <a:r>
              <a:rPr lang="en">
                <a:solidFill>
                  <a:schemeClr val="dk1"/>
                </a:solidFill>
              </a:rPr>
              <a:t>A typical word tree depicts multiple parallel sequences of words, which is a good way to see patterns in word usage, based on words that appear before and after a term of interest. </a:t>
            </a:r>
            <a:endParaRPr>
              <a:solidFill>
                <a:schemeClr val="dk1"/>
              </a:solidFill>
            </a:endParaRPr>
          </a:p>
          <a:p>
            <a:pPr indent="-298450" lvl="0" marL="457200" rtl="0" algn="l">
              <a:lnSpc>
                <a:spcPct val="200000"/>
              </a:lnSpc>
              <a:spcBef>
                <a:spcPts val="0"/>
              </a:spcBef>
              <a:spcAft>
                <a:spcPts val="0"/>
              </a:spcAft>
              <a:buClr>
                <a:schemeClr val="dk1"/>
              </a:buClr>
              <a:buSzPts val="1100"/>
              <a:buChar char="●"/>
            </a:pPr>
            <a:r>
              <a:rPr lang="en">
                <a:solidFill>
                  <a:schemeClr val="dk1"/>
                </a:solidFill>
              </a:rPr>
              <a:t>The Word tree tool works by copying and pasting the text in the input box</a:t>
            </a:r>
            <a:endParaRPr>
              <a:solidFill>
                <a:schemeClr val="dk1"/>
              </a:solidFill>
            </a:endParaRPr>
          </a:p>
          <a:p>
            <a:pPr indent="-298450" lvl="0" marL="457200" rtl="0" algn="l">
              <a:lnSpc>
                <a:spcPct val="200000"/>
              </a:lnSpc>
              <a:spcBef>
                <a:spcPts val="0"/>
              </a:spcBef>
              <a:spcAft>
                <a:spcPts val="0"/>
              </a:spcAft>
              <a:buClr>
                <a:schemeClr val="dk1"/>
              </a:buClr>
              <a:buSzPts val="1100"/>
              <a:buChar char="●"/>
            </a:pPr>
            <a:r>
              <a:rPr lang="en">
                <a:solidFill>
                  <a:schemeClr val="dk1"/>
                </a:solidFill>
              </a:rPr>
              <a:t> Fewer than 1 million words should work fine!</a:t>
            </a:r>
            <a:endParaRPr>
              <a:solidFill>
                <a:schemeClr val="dk1"/>
              </a:solidFill>
            </a:endParaRPr>
          </a:p>
          <a:p>
            <a:pPr indent="0" lvl="0" marL="0" rtl="0" algn="l">
              <a:lnSpc>
                <a:spcPct val="200000"/>
              </a:lnSpc>
              <a:spcBef>
                <a:spcPts val="0"/>
              </a:spcBef>
              <a:spcAft>
                <a:spcPts val="0"/>
              </a:spcAft>
              <a:buNone/>
            </a:pPr>
            <a:r>
              <a:t/>
            </a:r>
            <a:endParaRPr/>
          </a:p>
          <a:p>
            <a:pPr indent="0" lvl="0" marL="457200" rtl="0" algn="l">
              <a:lnSpc>
                <a:spcPct val="200000"/>
              </a:lnSpc>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a92b519e05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a92b519e05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200000"/>
              </a:lnSpc>
              <a:spcBef>
                <a:spcPts val="0"/>
              </a:spcBef>
              <a:spcAft>
                <a:spcPts val="0"/>
              </a:spcAft>
              <a:buSzPts val="1100"/>
              <a:buChar char="●"/>
            </a:pPr>
            <a:r>
              <a:rPr lang="en"/>
              <a:t>The Word Tree result here is for the word “Class”</a:t>
            </a:r>
            <a:endParaRPr/>
          </a:p>
          <a:p>
            <a:pPr indent="-298450" lvl="0" marL="457200" rtl="0" algn="l">
              <a:lnSpc>
                <a:spcPct val="200000"/>
              </a:lnSpc>
              <a:spcBef>
                <a:spcPts val="0"/>
              </a:spcBef>
              <a:spcAft>
                <a:spcPts val="0"/>
              </a:spcAft>
              <a:buSzPts val="1100"/>
              <a:buChar char="●"/>
            </a:pPr>
            <a:r>
              <a:rPr lang="en"/>
              <a:t>We can see how Hacker’s Manifesto mentions the term ‘class’. Class interest, class struggle, class domination are some interesting phrases that provide insight on the manifesto.</a:t>
            </a:r>
            <a:endParaRPr/>
          </a:p>
          <a:p>
            <a:pPr indent="-298450" lvl="0" marL="457200" rtl="0" algn="l">
              <a:lnSpc>
                <a:spcPct val="200000"/>
              </a:lnSpc>
              <a:spcBef>
                <a:spcPts val="0"/>
              </a:spcBef>
              <a:spcAft>
                <a:spcPts val="0"/>
              </a:spcAft>
              <a:buSzPts val="1100"/>
              <a:buChar char="●"/>
            </a:pPr>
            <a:r>
              <a:rPr lang="en"/>
              <a:t>Notice that the word seems to be often at the end of a sentence, followed by period.</a:t>
            </a:r>
            <a:endParaRPr/>
          </a:p>
          <a:p>
            <a:pPr indent="-298450" lvl="0" marL="457200" rtl="0" algn="l">
              <a:lnSpc>
                <a:spcPct val="200000"/>
              </a:lnSpc>
              <a:spcBef>
                <a:spcPts val="0"/>
              </a:spcBef>
              <a:spcAft>
                <a:spcPts val="0"/>
              </a:spcAft>
              <a:buSzPts val="1100"/>
              <a:buChar char="●"/>
            </a:pPr>
            <a:r>
              <a:rPr lang="en"/>
              <a:t>This is great example where a ‘reverse tree’ would be helpful</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8f553484ac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8f553484ac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l">
              <a:lnSpc>
                <a:spcPct val="200000"/>
              </a:lnSpc>
              <a:spcBef>
                <a:spcPts val="0"/>
              </a:spcBef>
              <a:spcAft>
                <a:spcPts val="0"/>
              </a:spcAft>
              <a:buClr>
                <a:schemeClr val="dk1"/>
              </a:buClr>
              <a:buSzPts val="1200"/>
              <a:buChar char="●"/>
            </a:pPr>
            <a:r>
              <a:rPr lang="en" sz="1200">
                <a:solidFill>
                  <a:schemeClr val="dk1"/>
                </a:solidFill>
              </a:rPr>
              <a:t>Word Tree provides the option of ‘reversing the tree’ . </a:t>
            </a:r>
            <a:r>
              <a:rPr lang="en" sz="1200">
                <a:solidFill>
                  <a:schemeClr val="dk1"/>
                </a:solidFill>
              </a:rPr>
              <a:t>It is worth doing it to see the words that often precede the word of choice.</a:t>
            </a:r>
            <a:endParaRPr sz="1200">
              <a:solidFill>
                <a:schemeClr val="dk1"/>
              </a:solidFill>
            </a:endParaRPr>
          </a:p>
          <a:p>
            <a:pPr indent="-304800" lvl="0" marL="457200" rtl="0" algn="l">
              <a:lnSpc>
                <a:spcPct val="200000"/>
              </a:lnSpc>
              <a:spcBef>
                <a:spcPts val="0"/>
              </a:spcBef>
              <a:spcAft>
                <a:spcPts val="0"/>
              </a:spcAft>
              <a:buClr>
                <a:schemeClr val="dk1"/>
              </a:buClr>
              <a:buSzPts val="1200"/>
              <a:buChar char="●"/>
            </a:pPr>
            <a:r>
              <a:rPr lang="en" sz="1200">
                <a:solidFill>
                  <a:schemeClr val="dk1"/>
                </a:solidFill>
              </a:rPr>
              <a:t> To do this click “reverse tree” next to the search bar. </a:t>
            </a:r>
            <a:endParaRPr sz="1200">
              <a:solidFill>
                <a:schemeClr val="dk1"/>
              </a:solidFill>
            </a:endParaRPr>
          </a:p>
          <a:p>
            <a:pPr indent="-304800" lvl="0" marL="457200" rtl="0" algn="l">
              <a:lnSpc>
                <a:spcPct val="200000"/>
              </a:lnSpc>
              <a:spcBef>
                <a:spcPts val="0"/>
              </a:spcBef>
              <a:spcAft>
                <a:spcPts val="0"/>
              </a:spcAft>
              <a:buClr>
                <a:schemeClr val="dk1"/>
              </a:buClr>
              <a:buSzPts val="1200"/>
              <a:buChar char="●"/>
            </a:pPr>
            <a:r>
              <a:rPr lang="en" sz="1200">
                <a:solidFill>
                  <a:schemeClr val="dk1"/>
                </a:solidFill>
              </a:rPr>
              <a:t>Here he hacker, the vectoralist, ruling, working etc.  are some of the terms preceding the word ‘class’.</a:t>
            </a:r>
            <a:endParaRPr sz="1200">
              <a:solidFill>
                <a:schemeClr val="dk1"/>
              </a:solidFill>
            </a:endParaRPr>
          </a:p>
          <a:p>
            <a:pPr indent="0" lvl="0" marL="0" rtl="0" algn="l">
              <a:lnSpc>
                <a:spcPct val="200000"/>
              </a:lnSpc>
              <a:spcBef>
                <a:spcPts val="0"/>
              </a:spcBef>
              <a:spcAft>
                <a:spcPts val="0"/>
              </a:spcAft>
              <a:buNone/>
            </a:pPr>
            <a:r>
              <a:rPr lang="en" sz="1200">
                <a:solidFill>
                  <a:schemeClr val="dk1"/>
                </a:solidFill>
              </a:rPr>
              <a:t>-------</a:t>
            </a:r>
            <a:endParaRPr sz="1200">
              <a:solidFill>
                <a:srgbClr val="4285F4"/>
              </a:solidFill>
            </a:endParaRPr>
          </a:p>
          <a:p>
            <a:pPr indent="-304800" lvl="0" marL="457200" rtl="0" algn="l">
              <a:lnSpc>
                <a:spcPct val="200000"/>
              </a:lnSpc>
              <a:spcBef>
                <a:spcPts val="1200"/>
              </a:spcBef>
              <a:spcAft>
                <a:spcPts val="0"/>
              </a:spcAft>
              <a:buClr>
                <a:srgbClr val="000000"/>
              </a:buClr>
              <a:buSzPts val="1200"/>
              <a:buChar char="●"/>
            </a:pPr>
            <a:r>
              <a:rPr lang="en" sz="1200"/>
              <a:t>Now Julianna will show you Word Counter and Word Tree tools. </a:t>
            </a:r>
            <a:endParaRPr sz="1200"/>
          </a:p>
          <a:p>
            <a:pPr indent="-304800" lvl="0" marL="457200" rtl="0" algn="l">
              <a:lnSpc>
                <a:spcPct val="200000"/>
              </a:lnSpc>
              <a:spcBef>
                <a:spcPts val="0"/>
              </a:spcBef>
              <a:spcAft>
                <a:spcPts val="0"/>
              </a:spcAft>
              <a:buClr>
                <a:srgbClr val="000000"/>
              </a:buClr>
              <a:buSzPts val="1200"/>
              <a:buChar char="●"/>
            </a:pPr>
            <a:r>
              <a:rPr lang="en" sz="1200"/>
              <a:t>The link to word counter and Word Tree website is the ‘links and resources’ handout, you can quickly google it, and I will also share it in the chat.</a:t>
            </a:r>
            <a:endParaRPr sz="1200"/>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11eb8b44f7b_0_2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11eb8b44f7b_0_2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latin typeface="Cambria"/>
                <a:ea typeface="Cambria"/>
                <a:cs typeface="Cambria"/>
                <a:sym typeface="Cambria"/>
              </a:rPr>
              <a:t>Use the sample text or texts of your choice and begin practicing web-browser text analysis</a:t>
            </a:r>
            <a:r>
              <a:rPr lang="en">
                <a:solidFill>
                  <a:schemeClr val="dk1"/>
                </a:solidFill>
                <a:latin typeface="Cambria"/>
                <a:ea typeface="Cambria"/>
                <a:cs typeface="Cambria"/>
                <a:sym typeface="Cambria"/>
              </a:rPr>
              <a:t>. </a:t>
            </a:r>
            <a:r>
              <a:rPr b="1" lang="en">
                <a:solidFill>
                  <a:schemeClr val="dk1"/>
                </a:solidFill>
                <a:latin typeface="Cambria"/>
                <a:ea typeface="Cambria"/>
                <a:cs typeface="Cambria"/>
                <a:sym typeface="Cambria"/>
              </a:rPr>
              <a:t>Explore Word Counter and Word Tree!</a:t>
            </a:r>
            <a:endParaRPr b="1">
              <a:solidFill>
                <a:schemeClr val="dk1"/>
              </a:solidFill>
              <a:latin typeface="Cambria"/>
              <a:ea typeface="Cambria"/>
              <a:cs typeface="Cambria"/>
              <a:sym typeface="Cambria"/>
            </a:endParaRPr>
          </a:p>
          <a:p>
            <a:pPr indent="0" lvl="0" marL="0" rtl="0" algn="l">
              <a:lnSpc>
                <a:spcPct val="115000"/>
              </a:lnSpc>
              <a:spcBef>
                <a:spcPts val="1600"/>
              </a:spcBef>
              <a:spcAft>
                <a:spcPts val="0"/>
              </a:spcAft>
              <a:buClr>
                <a:schemeClr val="dk1"/>
              </a:buClr>
              <a:buSzPts val="1100"/>
              <a:buFont typeface="Arial"/>
              <a:buNone/>
            </a:pPr>
            <a:r>
              <a:rPr lang="en">
                <a:solidFill>
                  <a:schemeClr val="dk1"/>
                </a:solidFill>
                <a:latin typeface="Cambria"/>
                <a:ea typeface="Cambria"/>
                <a:cs typeface="Cambria"/>
                <a:sym typeface="Cambria"/>
              </a:rPr>
              <a:t>Discussion Prompts</a:t>
            </a:r>
            <a:endParaRPr>
              <a:solidFill>
                <a:schemeClr val="dk1"/>
              </a:solidFill>
              <a:latin typeface="Cambria"/>
              <a:ea typeface="Cambria"/>
              <a:cs typeface="Cambria"/>
              <a:sym typeface="Cambria"/>
            </a:endParaRPr>
          </a:p>
          <a:p>
            <a:pPr indent="-298450" lvl="0" marL="457200" rtl="0" algn="l">
              <a:lnSpc>
                <a:spcPct val="115000"/>
              </a:lnSpc>
              <a:spcBef>
                <a:spcPts val="1600"/>
              </a:spcBef>
              <a:spcAft>
                <a:spcPts val="0"/>
              </a:spcAft>
              <a:buClr>
                <a:schemeClr val="dk1"/>
              </a:buClr>
              <a:buSzPts val="1100"/>
              <a:buFont typeface="Cambria"/>
              <a:buChar char="●"/>
            </a:pPr>
            <a:r>
              <a:rPr lang="en">
                <a:solidFill>
                  <a:schemeClr val="dk1"/>
                </a:solidFill>
                <a:latin typeface="Cambria"/>
                <a:ea typeface="Cambria"/>
                <a:cs typeface="Cambria"/>
                <a:sym typeface="Cambria"/>
              </a:rPr>
              <a:t>What limitations are you observing? What functionalities do you wish these tools might offer?</a:t>
            </a:r>
            <a:endParaRPr>
              <a:solidFill>
                <a:schemeClr val="dk1"/>
              </a:solidFill>
              <a:latin typeface="Cambria"/>
              <a:ea typeface="Cambria"/>
              <a:cs typeface="Cambria"/>
              <a:sym typeface="Cambria"/>
            </a:endParaRPr>
          </a:p>
          <a:p>
            <a:pPr indent="-298450" lvl="0" marL="457200" rtl="0" algn="l">
              <a:lnSpc>
                <a:spcPct val="115000"/>
              </a:lnSpc>
              <a:spcBef>
                <a:spcPts val="0"/>
              </a:spcBef>
              <a:spcAft>
                <a:spcPts val="0"/>
              </a:spcAft>
              <a:buClr>
                <a:schemeClr val="dk1"/>
              </a:buClr>
              <a:buSzPts val="1100"/>
              <a:buFont typeface="Cambria"/>
              <a:buChar char="●"/>
            </a:pPr>
            <a:r>
              <a:rPr lang="en">
                <a:solidFill>
                  <a:schemeClr val="dk1"/>
                </a:solidFill>
                <a:latin typeface="Cambria"/>
                <a:ea typeface="Cambria"/>
                <a:cs typeface="Cambria"/>
                <a:sym typeface="Cambria"/>
              </a:rPr>
              <a:t>Even with these limitations, how can you apply these simple tools in your research and exploration?</a:t>
            </a:r>
            <a:endParaRPr>
              <a:solidFill>
                <a:schemeClr val="dk1"/>
              </a:solidFill>
              <a:latin typeface="Cambria"/>
              <a:ea typeface="Cambria"/>
              <a:cs typeface="Cambria"/>
              <a:sym typeface="Cambria"/>
            </a:endParaRPr>
          </a:p>
          <a:p>
            <a:pPr indent="0" lvl="0" marL="0" rtl="0" algn="l">
              <a:lnSpc>
                <a:spcPct val="115000"/>
              </a:lnSpc>
              <a:spcBef>
                <a:spcPts val="1600"/>
              </a:spcBef>
              <a:spcAft>
                <a:spcPts val="0"/>
              </a:spcAft>
              <a:buNone/>
            </a:pPr>
            <a:r>
              <a:rPr lang="en">
                <a:solidFill>
                  <a:schemeClr val="dk1"/>
                </a:solidFill>
              </a:rPr>
              <a:t>TIME LAPSE: 30-35 mins</a:t>
            </a:r>
            <a:endParaRPr>
              <a:solidFill>
                <a:schemeClr val="dk1"/>
              </a:solidFill>
              <a:latin typeface="Cambria"/>
              <a:ea typeface="Cambria"/>
              <a:cs typeface="Cambria"/>
              <a:sym typeface="Cambria"/>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6c20e65e8e_0_2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6c20e65e8e_0_2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Clr>
                <a:schemeClr val="dk1"/>
              </a:buClr>
              <a:buSzPts val="1200"/>
              <a:buChar char="●"/>
            </a:pPr>
            <a:r>
              <a:rPr lang="en" sz="1200">
                <a:solidFill>
                  <a:schemeClr val="dk1"/>
                </a:solidFill>
              </a:rPr>
              <a:t>we will now learn about Voyant, a more powerful text analysis and visualization tool that can analyze different texts and file types.</a:t>
            </a:r>
            <a:endParaRPr sz="1200">
              <a:solidFill>
                <a:schemeClr val="dk1"/>
              </a:solidFill>
            </a:endParaRPr>
          </a:p>
          <a:p>
            <a:pPr indent="0" lvl="0" marL="457200" rtl="0" algn="l">
              <a:spcBef>
                <a:spcPts val="0"/>
              </a:spcBef>
              <a:spcAft>
                <a:spcPts val="0"/>
              </a:spcAft>
              <a:buNone/>
            </a:pPr>
            <a:r>
              <a:t/>
            </a:r>
            <a:endParaRPr sz="1200">
              <a:solidFill>
                <a:schemeClr val="dk1"/>
              </a:solidFil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6c20e65e8e_0_2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6c20e65e8e_0_2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l">
              <a:lnSpc>
                <a:spcPct val="200000"/>
              </a:lnSpc>
              <a:spcBef>
                <a:spcPts val="0"/>
              </a:spcBef>
              <a:spcAft>
                <a:spcPts val="0"/>
              </a:spcAft>
              <a:buClr>
                <a:schemeClr val="dk1"/>
              </a:buClr>
              <a:buSzPts val="1200"/>
              <a:buChar char="●"/>
            </a:pPr>
            <a:r>
              <a:rPr lang="en" sz="1200">
                <a:solidFill>
                  <a:schemeClr val="dk1"/>
                </a:solidFill>
              </a:rPr>
              <a:t>Voyant makes it possible to perform analysis on one or more files in many ways, including word counts, nGrams, word frequency distributions, word trends, etc. </a:t>
            </a:r>
            <a:endParaRPr sz="1200">
              <a:solidFill>
                <a:schemeClr val="dk1"/>
              </a:solidFill>
            </a:endParaRPr>
          </a:p>
          <a:p>
            <a:pPr indent="-304800" lvl="0" marL="457200" rtl="0" algn="l">
              <a:lnSpc>
                <a:spcPct val="200000"/>
              </a:lnSpc>
              <a:spcBef>
                <a:spcPts val="0"/>
              </a:spcBef>
              <a:spcAft>
                <a:spcPts val="0"/>
              </a:spcAft>
              <a:buClr>
                <a:schemeClr val="dk1"/>
              </a:buClr>
              <a:buSzPts val="1200"/>
              <a:buChar char="●"/>
            </a:pPr>
            <a:r>
              <a:rPr lang="en" sz="1200">
                <a:solidFill>
                  <a:schemeClr val="dk1"/>
                </a:solidFill>
              </a:rPr>
              <a:t>It also makes nice visualizations!</a:t>
            </a:r>
            <a:endParaRPr sz="1300"/>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6c20e65e8e_0_2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6c20e65e8e_0_2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l">
              <a:lnSpc>
                <a:spcPct val="200000"/>
              </a:lnSpc>
              <a:spcBef>
                <a:spcPts val="0"/>
              </a:spcBef>
              <a:spcAft>
                <a:spcPts val="0"/>
              </a:spcAft>
              <a:buClr>
                <a:schemeClr val="dk1"/>
              </a:buClr>
              <a:buSzPts val="1200"/>
              <a:buChar char="●"/>
            </a:pPr>
            <a:r>
              <a:rPr lang="en" sz="1200">
                <a:solidFill>
                  <a:schemeClr val="dk1"/>
                </a:solidFill>
              </a:rPr>
              <a:t>This is the Voyant homepage and it gives the option to add text via pasting the full text or typing one or more URLs.</a:t>
            </a:r>
            <a:endParaRPr sz="1200">
              <a:solidFill>
                <a:schemeClr val="dk1"/>
              </a:solidFill>
            </a:endParaRPr>
          </a:p>
          <a:p>
            <a:pPr indent="-304800" lvl="0" marL="457200" rtl="0" algn="l">
              <a:lnSpc>
                <a:spcPct val="200000"/>
              </a:lnSpc>
              <a:spcBef>
                <a:spcPts val="0"/>
              </a:spcBef>
              <a:spcAft>
                <a:spcPts val="0"/>
              </a:spcAft>
              <a:buClr>
                <a:schemeClr val="dk1"/>
              </a:buClr>
              <a:buSzPts val="1200"/>
              <a:buChar char="●"/>
            </a:pPr>
            <a:r>
              <a:rPr lang="en" sz="1200">
                <a:solidFill>
                  <a:schemeClr val="dk1"/>
                </a:solidFill>
              </a:rPr>
              <a:t> Voyant also gives the option of uploading one or more files. </a:t>
            </a:r>
            <a:endParaRPr sz="1200">
              <a:solidFill>
                <a:schemeClr val="dk1"/>
              </a:solidFill>
            </a:endParaRPr>
          </a:p>
          <a:p>
            <a:pPr indent="-304800" lvl="0" marL="457200" rtl="0" algn="l">
              <a:lnSpc>
                <a:spcPct val="200000"/>
              </a:lnSpc>
              <a:spcBef>
                <a:spcPts val="0"/>
              </a:spcBef>
              <a:spcAft>
                <a:spcPts val="0"/>
              </a:spcAft>
              <a:buClr>
                <a:schemeClr val="dk1"/>
              </a:buClr>
              <a:buSzPts val="1200"/>
              <a:buChar char="●"/>
            </a:pPr>
            <a:r>
              <a:rPr lang="en" sz="1200">
                <a:solidFill>
                  <a:schemeClr val="dk1"/>
                </a:solidFill>
              </a:rPr>
              <a:t>First we will look at the results of single file, the Hacker Manifesto, and then later I will show you results of uploading a corpus, or multiple text files.</a:t>
            </a:r>
            <a:endParaRPr sz="1200">
              <a:solidFill>
                <a:schemeClr val="dk1"/>
              </a:solidFill>
            </a:endParaRPr>
          </a:p>
          <a:p>
            <a:pPr indent="-304800" lvl="0" marL="457200" rtl="0" algn="l">
              <a:lnSpc>
                <a:spcPct val="200000"/>
              </a:lnSpc>
              <a:spcBef>
                <a:spcPts val="0"/>
              </a:spcBef>
              <a:spcAft>
                <a:spcPts val="0"/>
              </a:spcAft>
              <a:buClr>
                <a:schemeClr val="dk1"/>
              </a:buClr>
              <a:buSzPts val="1200"/>
              <a:buChar char="●"/>
            </a:pPr>
            <a:r>
              <a:rPr lang="en" sz="1200">
                <a:solidFill>
                  <a:schemeClr val="dk1"/>
                </a:solidFill>
              </a:rPr>
              <a:t>Voyant will let you upload larger files than most other interfaces, although it may take more than one try to successfully upload very large files. </a:t>
            </a:r>
            <a:endParaRPr sz="1200">
              <a:solidFill>
                <a:schemeClr val="dk1"/>
              </a:solidFill>
            </a:endParaRPr>
          </a:p>
          <a:p>
            <a:pPr indent="-304800" lvl="0" marL="457200" rtl="0" algn="l">
              <a:lnSpc>
                <a:spcPct val="200000"/>
              </a:lnSpc>
              <a:spcBef>
                <a:spcPts val="0"/>
              </a:spcBef>
              <a:spcAft>
                <a:spcPts val="0"/>
              </a:spcAft>
              <a:buClr>
                <a:schemeClr val="dk1"/>
              </a:buClr>
              <a:buSzPts val="1200"/>
              <a:buChar char="●"/>
            </a:pPr>
            <a:r>
              <a:rPr lang="en" sz="1200">
                <a:solidFill>
                  <a:schemeClr val="dk1"/>
                </a:solidFill>
              </a:rPr>
              <a:t>Voyant can also read .pdf and .doc formats, but we recommend using .txt files.</a:t>
            </a:r>
            <a:endParaRPr sz="1200">
              <a:solidFill>
                <a:schemeClr val="dk1"/>
              </a:solidFill>
            </a:endParaRPr>
          </a:p>
          <a:p>
            <a:pPr indent="-304800" lvl="0" marL="457200" rtl="0" algn="l">
              <a:lnSpc>
                <a:spcPct val="200000"/>
              </a:lnSpc>
              <a:spcBef>
                <a:spcPts val="0"/>
              </a:spcBef>
              <a:spcAft>
                <a:spcPts val="0"/>
              </a:spcAft>
              <a:buClr>
                <a:schemeClr val="dk1"/>
              </a:buClr>
              <a:buSzPts val="1200"/>
              <a:buChar char="●"/>
            </a:pPr>
            <a:r>
              <a:rPr lang="en" sz="1200">
                <a:solidFill>
                  <a:schemeClr val="dk1"/>
                </a:solidFill>
              </a:rPr>
              <a:t>Once you have uploaded the file, you can click ‘Reveal’!</a:t>
            </a:r>
            <a:endParaRPr sz="12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6c20e65e8e_0_2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6c20e65e8e_0_2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50000"/>
              </a:lnSpc>
              <a:spcBef>
                <a:spcPts val="0"/>
              </a:spcBef>
              <a:spcAft>
                <a:spcPts val="0"/>
              </a:spcAft>
              <a:buSzPts val="1100"/>
              <a:buChar char="●"/>
            </a:pPr>
            <a:r>
              <a:rPr lang="en"/>
              <a:t>And THIS dashboard will be revealed to you!</a:t>
            </a:r>
            <a:endParaRPr/>
          </a:p>
          <a:p>
            <a:pPr indent="-298450" lvl="0" marL="457200" rtl="0" algn="l">
              <a:lnSpc>
                <a:spcPct val="150000"/>
              </a:lnSpc>
              <a:spcBef>
                <a:spcPts val="0"/>
              </a:spcBef>
              <a:spcAft>
                <a:spcPts val="0"/>
              </a:spcAft>
              <a:buSzPts val="1100"/>
              <a:buChar char="●"/>
            </a:pPr>
            <a:r>
              <a:rPr lang="en">
                <a:solidFill>
                  <a:schemeClr val="dk1"/>
                </a:solidFill>
              </a:rPr>
              <a:t>The </a:t>
            </a:r>
            <a:r>
              <a:rPr lang="en">
                <a:solidFill>
                  <a:schemeClr val="dk1"/>
                </a:solidFill>
              </a:rPr>
              <a:t>dashboard</a:t>
            </a:r>
            <a:r>
              <a:rPr lang="en">
                <a:solidFill>
                  <a:schemeClr val="dk1"/>
                </a:solidFill>
              </a:rPr>
              <a:t> provides several different visualization and ways to analyze a text and also gives interesting information about your corpus or document.</a:t>
            </a:r>
            <a:endParaRPr>
              <a:solidFill>
                <a:schemeClr val="dk1"/>
              </a:solidFill>
            </a:endParaRPr>
          </a:p>
          <a:p>
            <a:pPr indent="-298450" lvl="0" marL="457200" rtl="0" algn="l">
              <a:lnSpc>
                <a:spcPct val="150000"/>
              </a:lnSpc>
              <a:spcBef>
                <a:spcPts val="0"/>
              </a:spcBef>
              <a:spcAft>
                <a:spcPts val="0"/>
              </a:spcAft>
              <a:buSzPts val="1100"/>
              <a:buChar char="●"/>
            </a:pPr>
            <a:r>
              <a:rPr lang="en">
                <a:solidFill>
                  <a:schemeClr val="dk1"/>
                </a:solidFill>
              </a:rPr>
              <a:t>To the left here is the word cloud, it shows the most frequent words in the document, with the stopwords removed and when you hover over a word it shows the actual frequency.</a:t>
            </a:r>
            <a:endParaRPr>
              <a:solidFill>
                <a:schemeClr val="dk1"/>
              </a:solidFill>
            </a:endParaRPr>
          </a:p>
          <a:p>
            <a:pPr indent="-298450" lvl="0" marL="457200" rtl="0" algn="l">
              <a:lnSpc>
                <a:spcPct val="150000"/>
              </a:lnSpc>
              <a:spcBef>
                <a:spcPts val="0"/>
              </a:spcBef>
              <a:spcAft>
                <a:spcPts val="0"/>
              </a:spcAft>
              <a:buClr>
                <a:schemeClr val="dk1"/>
              </a:buClr>
              <a:buSzPts val="1100"/>
              <a:buChar char="●"/>
            </a:pPr>
            <a:r>
              <a:rPr lang="en">
                <a:solidFill>
                  <a:schemeClr val="dk1"/>
                </a:solidFill>
              </a:rPr>
              <a:t>Down here, in the left bottom corner Voyant provides the summary of the basic information about the corpus. Because I used only a single document, it is </a:t>
            </a:r>
            <a:r>
              <a:rPr lang="en">
                <a:solidFill>
                  <a:schemeClr val="dk1"/>
                </a:solidFill>
              </a:rPr>
              <a:t>showing summary of a single document.</a:t>
            </a:r>
            <a:r>
              <a:rPr lang="en">
                <a:solidFill>
                  <a:srgbClr val="4285F4"/>
                </a:solidFill>
              </a:rPr>
              <a:t> [Example-Explain]</a:t>
            </a:r>
            <a:endParaRPr>
              <a:solidFill>
                <a:schemeClr val="dk1"/>
              </a:solidFill>
            </a:endParaRPr>
          </a:p>
          <a:p>
            <a:pPr indent="-298450" lvl="0" marL="457200" rtl="0" algn="l">
              <a:lnSpc>
                <a:spcPct val="150000"/>
              </a:lnSpc>
              <a:spcBef>
                <a:spcPts val="0"/>
              </a:spcBef>
              <a:spcAft>
                <a:spcPts val="0"/>
              </a:spcAft>
              <a:buClr>
                <a:schemeClr val="dk1"/>
              </a:buClr>
              <a:buSzPts val="1100"/>
              <a:buChar char="●"/>
            </a:pPr>
            <a:r>
              <a:rPr lang="en">
                <a:solidFill>
                  <a:schemeClr val="dk1"/>
                </a:solidFill>
              </a:rPr>
              <a:t>The reader here, in the middle, provides the text of the document. As you can see it has stop words and punctuations in place because they are important to readers. You can move on individual words and see their document frequency.</a:t>
            </a:r>
            <a:endParaRPr>
              <a:solidFill>
                <a:schemeClr val="dk1"/>
              </a:solidFill>
            </a:endParaRPr>
          </a:p>
          <a:p>
            <a:pPr indent="-298450" lvl="0" marL="457200" rtl="0" algn="l">
              <a:lnSpc>
                <a:spcPct val="150000"/>
              </a:lnSpc>
              <a:spcBef>
                <a:spcPts val="0"/>
              </a:spcBef>
              <a:spcAft>
                <a:spcPts val="0"/>
              </a:spcAft>
              <a:buClr>
                <a:schemeClr val="dk1"/>
              </a:buClr>
              <a:buSzPts val="1100"/>
              <a:buChar char="●"/>
            </a:pPr>
            <a:r>
              <a:rPr lang="en">
                <a:solidFill>
                  <a:schemeClr val="dk1"/>
                </a:solidFill>
              </a:rPr>
              <a:t>On the top right corner, here, is one of my favorite tools - the Trends visualization. It shows the trend of word usage across a given document or across multiple documents of a corpus</a:t>
            </a:r>
            <a:r>
              <a:rPr lang="en">
                <a:solidFill>
                  <a:srgbClr val="4285F4"/>
                </a:solidFill>
              </a:rPr>
              <a:t>. [Example-</a:t>
            </a:r>
            <a:r>
              <a:rPr lang="en">
                <a:solidFill>
                  <a:srgbClr val="4285F4"/>
                </a:solidFill>
              </a:rPr>
              <a:t>Explain</a:t>
            </a:r>
            <a:r>
              <a:rPr lang="en">
                <a:solidFill>
                  <a:srgbClr val="4285F4"/>
                </a:solidFill>
              </a:rPr>
              <a:t>]</a:t>
            </a:r>
            <a:endParaRPr>
              <a:solidFill>
                <a:srgbClr val="4285F4"/>
              </a:solidFill>
            </a:endParaRPr>
          </a:p>
          <a:p>
            <a:pPr indent="-298450" lvl="0" marL="457200" rtl="0" algn="l">
              <a:lnSpc>
                <a:spcPct val="150000"/>
              </a:lnSpc>
              <a:spcBef>
                <a:spcPts val="0"/>
              </a:spcBef>
              <a:spcAft>
                <a:spcPts val="0"/>
              </a:spcAft>
              <a:buClr>
                <a:schemeClr val="dk1"/>
              </a:buClr>
              <a:buSzPts val="1100"/>
              <a:buChar char="●"/>
            </a:pPr>
            <a:r>
              <a:rPr lang="en">
                <a:solidFill>
                  <a:schemeClr val="dk1"/>
                </a:solidFill>
              </a:rPr>
              <a:t>At the bottom right corner this tool provides the context of the words or terms. Let’s look closely at this in the next slide!</a:t>
            </a:r>
            <a:endParaRPr>
              <a:solidFill>
                <a:schemeClr val="dk1"/>
              </a:solidFil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6c20e65e8e_0_2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6c20e65e8e_0_2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l">
              <a:lnSpc>
                <a:spcPct val="200000"/>
              </a:lnSpc>
              <a:spcBef>
                <a:spcPts val="0"/>
              </a:spcBef>
              <a:spcAft>
                <a:spcPts val="0"/>
              </a:spcAft>
              <a:buClr>
                <a:schemeClr val="dk1"/>
              </a:buClr>
              <a:buSzPts val="1200"/>
              <a:buChar char="●"/>
            </a:pPr>
            <a:r>
              <a:rPr lang="en" sz="1200">
                <a:solidFill>
                  <a:schemeClr val="dk1"/>
                </a:solidFill>
              </a:rPr>
              <a:t>Contexts, or concordances, show the different contexts around particular search terms. </a:t>
            </a:r>
            <a:endParaRPr sz="1200">
              <a:solidFill>
                <a:schemeClr val="dk1"/>
              </a:solidFill>
            </a:endParaRPr>
          </a:p>
          <a:p>
            <a:pPr indent="-304800" lvl="0" marL="457200" rtl="0" algn="l">
              <a:lnSpc>
                <a:spcPct val="200000"/>
              </a:lnSpc>
              <a:spcBef>
                <a:spcPts val="0"/>
              </a:spcBef>
              <a:spcAft>
                <a:spcPts val="0"/>
              </a:spcAft>
              <a:buClr>
                <a:schemeClr val="dk1"/>
              </a:buClr>
              <a:buSzPts val="1200"/>
              <a:buChar char="●"/>
            </a:pPr>
            <a:r>
              <a:rPr lang="en" sz="1200">
                <a:solidFill>
                  <a:schemeClr val="dk1"/>
                </a:solidFill>
              </a:rPr>
              <a:t>For example, you can see all the times the word </a:t>
            </a:r>
            <a:r>
              <a:rPr lang="en" sz="1200">
                <a:solidFill>
                  <a:schemeClr val="dk1"/>
                </a:solidFill>
              </a:rPr>
              <a:t>“class” </a:t>
            </a:r>
            <a:r>
              <a:rPr lang="en" sz="1200">
                <a:solidFill>
                  <a:schemeClr val="dk1"/>
                </a:solidFill>
              </a:rPr>
              <a:t>appears in the text and the contexts in which it appears.</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6c20e65e8e_0_2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6c20e65e8e_0_2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200000"/>
              </a:lnSpc>
              <a:spcBef>
                <a:spcPts val="0"/>
              </a:spcBef>
              <a:spcAft>
                <a:spcPts val="0"/>
              </a:spcAft>
              <a:buSzPts val="1100"/>
              <a:buChar char="●"/>
            </a:pPr>
            <a:r>
              <a:rPr lang="en"/>
              <a:t>Voyant also has a bunch of other tools, which you can find here under the windows image.</a:t>
            </a:r>
            <a:endParaRPr/>
          </a:p>
          <a:p>
            <a:pPr indent="-298450" lvl="0" marL="457200" rtl="0" algn="l">
              <a:lnSpc>
                <a:spcPct val="200000"/>
              </a:lnSpc>
              <a:spcBef>
                <a:spcPts val="0"/>
              </a:spcBef>
              <a:spcAft>
                <a:spcPts val="0"/>
              </a:spcAft>
              <a:buSzPts val="1100"/>
              <a:buChar char="●"/>
            </a:pPr>
            <a:r>
              <a:rPr lang="en"/>
              <a:t>Hover on the right top corner of a pane and buttons will appear. Select the panes button and choose a new option from the dropdown menu</a:t>
            </a:r>
            <a:endParaRPr/>
          </a:p>
          <a:p>
            <a:pPr indent="-298450" lvl="0" marL="457200" rtl="0" algn="l">
              <a:lnSpc>
                <a:spcPct val="200000"/>
              </a:lnSpc>
              <a:spcBef>
                <a:spcPts val="0"/>
              </a:spcBef>
              <a:spcAft>
                <a:spcPts val="0"/>
              </a:spcAft>
              <a:buSzPts val="1100"/>
              <a:buChar char="●"/>
            </a:pPr>
            <a:r>
              <a:rPr lang="en"/>
              <a:t>For our new pane option, we have chosen the WordTree visualization from the ‘visualization tools’ dropdown sub-menu. You can select the number of “branches” by dragging the scroll button at the bottom. You can also select the word you wish to analyse.</a:t>
            </a:r>
            <a:endParaRPr/>
          </a:p>
          <a:p>
            <a:pPr indent="-298450" lvl="0" marL="457200" rtl="0" algn="l">
              <a:lnSpc>
                <a:spcPct val="200000"/>
              </a:lnSpc>
              <a:spcBef>
                <a:spcPts val="0"/>
              </a:spcBef>
              <a:spcAft>
                <a:spcPts val="0"/>
              </a:spcAft>
              <a:buSzPts val="1100"/>
              <a:buChar char="●"/>
            </a:pPr>
            <a:r>
              <a:rPr lang="en"/>
              <a:t>Y</a:t>
            </a:r>
            <a:r>
              <a:rPr lang="en"/>
              <a:t>ou can find more about the various tools in Voyants documentation page. The ‘? question mark’ is a helpful guide as well</a:t>
            </a:r>
            <a:endParaRPr/>
          </a:p>
          <a:p>
            <a:pPr indent="-298450" lvl="0" marL="457200" rtl="0" algn="l">
              <a:lnSpc>
                <a:spcPct val="200000"/>
              </a:lnSpc>
              <a:spcBef>
                <a:spcPts val="0"/>
              </a:spcBef>
              <a:spcAft>
                <a:spcPts val="0"/>
              </a:spcAft>
              <a:buSzPts val="1100"/>
              <a:buChar char="●"/>
            </a:pPr>
            <a:r>
              <a:rPr lang="en"/>
              <a:t>You can also save your results. You can simply go the visualization or result that you are interested in saving and click the ‘export’ button next to the ‘windows’ button.</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11eb8b44f7b_0_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11eb8b44f7b_0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SzPts val="1100"/>
              <a:buFont typeface="Cambria"/>
              <a:buChar char="●"/>
            </a:pPr>
            <a:r>
              <a:rPr lang="en">
                <a:latin typeface="Cambria"/>
                <a:ea typeface="Cambria"/>
                <a:cs typeface="Cambria"/>
                <a:sym typeface="Cambria"/>
              </a:rPr>
              <a:t>Does anyone know what is ‘Computation Text Analysis’?</a:t>
            </a:r>
            <a:endParaRPr>
              <a:latin typeface="Cambria"/>
              <a:ea typeface="Cambria"/>
              <a:cs typeface="Cambria"/>
              <a:sym typeface="Cambria"/>
            </a:endParaRPr>
          </a:p>
          <a:p>
            <a:pPr indent="-298450" lvl="0" marL="457200" rtl="0" algn="l">
              <a:lnSpc>
                <a:spcPct val="115000"/>
              </a:lnSpc>
              <a:spcBef>
                <a:spcPts val="0"/>
              </a:spcBef>
              <a:spcAft>
                <a:spcPts val="0"/>
              </a:spcAft>
              <a:buSzPts val="1100"/>
              <a:buFont typeface="Cambria"/>
              <a:buChar char="●"/>
            </a:pPr>
            <a:r>
              <a:rPr lang="en">
                <a:latin typeface="Cambria"/>
                <a:ea typeface="Cambria"/>
                <a:cs typeface="Cambria"/>
                <a:sym typeface="Cambria"/>
              </a:rPr>
              <a:t>Has anyone used it before or come across articles where it has been used?</a:t>
            </a:r>
            <a:endParaRPr>
              <a:latin typeface="Cambria"/>
              <a:ea typeface="Cambria"/>
              <a:cs typeface="Cambria"/>
              <a:sym typeface="Cambria"/>
            </a:endParaRPr>
          </a:p>
          <a:p>
            <a:pPr indent="-298450" lvl="0" marL="457200" rtl="0" algn="l">
              <a:lnSpc>
                <a:spcPct val="115000"/>
              </a:lnSpc>
              <a:spcBef>
                <a:spcPts val="0"/>
              </a:spcBef>
              <a:spcAft>
                <a:spcPts val="0"/>
              </a:spcAft>
              <a:buSzPts val="1100"/>
              <a:buFont typeface="Cambria"/>
              <a:buChar char="●"/>
            </a:pPr>
            <a:r>
              <a:rPr lang="en">
                <a:latin typeface="Cambria"/>
                <a:ea typeface="Cambria"/>
                <a:cs typeface="Cambria"/>
                <a:sym typeface="Cambria"/>
              </a:rPr>
              <a:t>Would someone like to share?</a:t>
            </a:r>
            <a:endParaRPr>
              <a:latin typeface="Cambria"/>
              <a:ea typeface="Cambria"/>
              <a:cs typeface="Cambria"/>
              <a:sym typeface="Cambria"/>
            </a:endParaRPr>
          </a:p>
          <a:p>
            <a:pPr indent="0" lvl="0" marL="0" rtl="0" algn="l">
              <a:lnSpc>
                <a:spcPct val="115000"/>
              </a:lnSpc>
              <a:spcBef>
                <a:spcPts val="0"/>
              </a:spcBef>
              <a:spcAft>
                <a:spcPts val="0"/>
              </a:spcAft>
              <a:buNone/>
            </a:pPr>
            <a:r>
              <a:t/>
            </a:r>
            <a:endParaRPr>
              <a:latin typeface="Cambria"/>
              <a:ea typeface="Cambria"/>
              <a:cs typeface="Cambria"/>
              <a:sym typeface="Cambria"/>
            </a:endParaRPr>
          </a:p>
          <a:p>
            <a:pPr indent="0" lvl="0" marL="0" rtl="0" algn="l">
              <a:lnSpc>
                <a:spcPct val="115000"/>
              </a:lnSpc>
              <a:spcBef>
                <a:spcPts val="0"/>
              </a:spcBef>
              <a:spcAft>
                <a:spcPts val="0"/>
              </a:spcAft>
              <a:buNone/>
            </a:pPr>
            <a:r>
              <a:rPr lang="en">
                <a:latin typeface="Cambria"/>
                <a:ea typeface="Cambria"/>
                <a:cs typeface="Cambria"/>
                <a:sym typeface="Cambria"/>
              </a:rPr>
              <a:t>TIME LAPSE: 5-10 mins</a:t>
            </a:r>
            <a:endParaRPr>
              <a:latin typeface="Cambria"/>
              <a:ea typeface="Cambria"/>
              <a:cs typeface="Cambria"/>
              <a:sym typeface="Cambria"/>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a92b519e05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a92b519e05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l">
              <a:lnSpc>
                <a:spcPct val="200000"/>
              </a:lnSpc>
              <a:spcBef>
                <a:spcPts val="0"/>
              </a:spcBef>
              <a:spcAft>
                <a:spcPts val="0"/>
              </a:spcAft>
              <a:buClr>
                <a:schemeClr val="dk1"/>
              </a:buClr>
              <a:buSzPts val="1200"/>
              <a:buChar char="●"/>
            </a:pPr>
            <a:r>
              <a:rPr lang="en" sz="1200">
                <a:solidFill>
                  <a:schemeClr val="dk1"/>
                </a:solidFill>
              </a:rPr>
              <a:t>As mentioned earlier Voyant also allows you to upload a corpus instead of just a single file. </a:t>
            </a:r>
            <a:endParaRPr sz="1200">
              <a:solidFill>
                <a:schemeClr val="dk1"/>
              </a:solidFill>
            </a:endParaRPr>
          </a:p>
          <a:p>
            <a:pPr indent="-304800" lvl="0" marL="457200" rtl="0" algn="l">
              <a:lnSpc>
                <a:spcPct val="200000"/>
              </a:lnSpc>
              <a:spcBef>
                <a:spcPts val="0"/>
              </a:spcBef>
              <a:spcAft>
                <a:spcPts val="0"/>
              </a:spcAft>
              <a:buClr>
                <a:schemeClr val="dk1"/>
              </a:buClr>
              <a:buSzPts val="1200"/>
              <a:buChar char="●"/>
            </a:pPr>
            <a:r>
              <a:rPr lang="en" sz="1200">
                <a:solidFill>
                  <a:schemeClr val="dk1"/>
                </a:solidFill>
              </a:rPr>
              <a:t>With a corpus or multiple files, Voyant can show trends in word usage across your documents.</a:t>
            </a:r>
            <a:r>
              <a:rPr lang="en" sz="1200">
                <a:solidFill>
                  <a:srgbClr val="4285F4"/>
                </a:solidFill>
              </a:rPr>
              <a:t> [Explain]</a:t>
            </a:r>
            <a:endParaRPr sz="1200">
              <a:solidFill>
                <a:srgbClr val="4285F4"/>
              </a:solidFill>
            </a:endParaRPr>
          </a:p>
          <a:p>
            <a:pPr indent="-304800" lvl="0" marL="457200" rtl="0" algn="l">
              <a:lnSpc>
                <a:spcPct val="200000"/>
              </a:lnSpc>
              <a:spcBef>
                <a:spcPts val="0"/>
              </a:spcBef>
              <a:spcAft>
                <a:spcPts val="0"/>
              </a:spcAft>
              <a:buClr>
                <a:schemeClr val="dk1"/>
              </a:buClr>
              <a:buSzPts val="1200"/>
              <a:buChar char="●"/>
            </a:pPr>
            <a:r>
              <a:rPr lang="en" sz="1200">
                <a:solidFill>
                  <a:schemeClr val="dk1"/>
                </a:solidFill>
              </a:rPr>
              <a:t>The word cloud will be for the entire corpus.</a:t>
            </a:r>
            <a:endParaRPr sz="1200">
              <a:solidFill>
                <a:schemeClr val="dk1"/>
              </a:solidFill>
            </a:endParaRPr>
          </a:p>
          <a:p>
            <a:pPr indent="-304800" lvl="0" marL="457200" rtl="0" algn="l">
              <a:lnSpc>
                <a:spcPct val="200000"/>
              </a:lnSpc>
              <a:spcBef>
                <a:spcPts val="0"/>
              </a:spcBef>
              <a:spcAft>
                <a:spcPts val="0"/>
              </a:spcAft>
              <a:buClr>
                <a:schemeClr val="dk1"/>
              </a:buClr>
              <a:buSzPts val="1200"/>
              <a:buChar char="●"/>
            </a:pPr>
            <a:r>
              <a:rPr lang="en" sz="1200">
                <a:solidFill>
                  <a:schemeClr val="dk1"/>
                </a:solidFill>
              </a:rPr>
              <a:t>The summary will be of all the documents.</a:t>
            </a:r>
            <a:endParaRPr sz="1200">
              <a:solidFill>
                <a:schemeClr val="dk1"/>
              </a:solidFill>
            </a:endParaRPr>
          </a:p>
          <a:p>
            <a:pPr indent="-304800" lvl="0" marL="457200" rtl="0" algn="l">
              <a:lnSpc>
                <a:spcPct val="200000"/>
              </a:lnSpc>
              <a:spcBef>
                <a:spcPts val="0"/>
              </a:spcBef>
              <a:spcAft>
                <a:spcPts val="0"/>
              </a:spcAft>
              <a:buClr>
                <a:schemeClr val="dk1"/>
              </a:buClr>
              <a:buSzPts val="1200"/>
              <a:buChar char="●"/>
            </a:pPr>
            <a:r>
              <a:rPr lang="en" sz="1200">
                <a:solidFill>
                  <a:schemeClr val="dk1"/>
                </a:solidFill>
              </a:rPr>
              <a:t>And the contexts of a word will be provided </a:t>
            </a:r>
            <a:r>
              <a:rPr lang="en" sz="1200">
                <a:solidFill>
                  <a:schemeClr val="dk1"/>
                </a:solidFill>
              </a:rPr>
              <a:t>across</a:t>
            </a:r>
            <a:r>
              <a:rPr lang="en" sz="1200">
                <a:solidFill>
                  <a:schemeClr val="dk1"/>
                </a:solidFill>
              </a:rPr>
              <a:t> all the documents - just scroll down and check.</a:t>
            </a:r>
            <a:endParaRPr sz="1200">
              <a:solidFill>
                <a:schemeClr val="dk1"/>
              </a:solidFill>
            </a:endParaRPr>
          </a:p>
          <a:p>
            <a:pPr indent="0" lvl="0" marL="0" rtl="0" algn="l">
              <a:lnSpc>
                <a:spcPct val="200000"/>
              </a:lnSpc>
              <a:spcBef>
                <a:spcPts val="0"/>
              </a:spcBef>
              <a:spcAft>
                <a:spcPts val="0"/>
              </a:spcAft>
              <a:buNone/>
            </a:pPr>
            <a:r>
              <a:rPr lang="en" sz="1200">
                <a:solidFill>
                  <a:srgbClr val="4285F4"/>
                </a:solidFill>
              </a:rPr>
              <a:t>-------</a:t>
            </a:r>
            <a:endParaRPr sz="1200">
              <a:solidFill>
                <a:srgbClr val="4285F4"/>
              </a:solidFill>
            </a:endParaRPr>
          </a:p>
          <a:p>
            <a:pPr indent="-304800" lvl="0" marL="457200" rtl="0" algn="l">
              <a:lnSpc>
                <a:spcPct val="200000"/>
              </a:lnSpc>
              <a:spcBef>
                <a:spcPts val="1200"/>
              </a:spcBef>
              <a:spcAft>
                <a:spcPts val="0"/>
              </a:spcAft>
              <a:buClr>
                <a:schemeClr val="dk1"/>
              </a:buClr>
              <a:buSzPts val="1200"/>
              <a:buChar char="●"/>
            </a:pPr>
            <a:r>
              <a:rPr lang="en" sz="1200">
                <a:solidFill>
                  <a:schemeClr val="dk1"/>
                </a:solidFill>
              </a:rPr>
              <a:t>Now Julianna will show you the Voyant tool.</a:t>
            </a:r>
            <a:endParaRPr sz="1200">
              <a:solidFill>
                <a:schemeClr val="dk1"/>
              </a:solidFill>
            </a:endParaRPr>
          </a:p>
          <a:p>
            <a:pPr indent="-304800" lvl="0" marL="457200" rtl="0" algn="l">
              <a:lnSpc>
                <a:spcPct val="200000"/>
              </a:lnSpc>
              <a:spcBef>
                <a:spcPts val="0"/>
              </a:spcBef>
              <a:spcAft>
                <a:spcPts val="0"/>
              </a:spcAft>
              <a:buClr>
                <a:schemeClr val="dk1"/>
              </a:buClr>
              <a:buSzPts val="1200"/>
              <a:buChar char="●"/>
            </a:pPr>
            <a:r>
              <a:rPr lang="en" sz="1200">
                <a:solidFill>
                  <a:schemeClr val="dk1"/>
                </a:solidFill>
              </a:rPr>
              <a:t>As before, the link to voyant website is the ‘links and resources’ handout, you can quickly google it, and I will also share it in the chat.</a:t>
            </a:r>
            <a:endParaRPr sz="1200">
              <a:solidFill>
                <a:schemeClr val="dk1"/>
              </a:solidFill>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11eb8b44f7b_0_3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11eb8b44f7b_0_3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latin typeface="Cambria"/>
                <a:ea typeface="Cambria"/>
                <a:cs typeface="Cambria"/>
                <a:sym typeface="Cambria"/>
              </a:rPr>
              <a:t>Use the sample text or texts of your choice and begin practicing web-browser text analysis</a:t>
            </a:r>
            <a:r>
              <a:rPr lang="en">
                <a:solidFill>
                  <a:schemeClr val="dk1"/>
                </a:solidFill>
                <a:latin typeface="Cambria"/>
                <a:ea typeface="Cambria"/>
                <a:cs typeface="Cambria"/>
                <a:sym typeface="Cambria"/>
              </a:rPr>
              <a:t>. </a:t>
            </a:r>
            <a:r>
              <a:rPr b="1" lang="en">
                <a:solidFill>
                  <a:schemeClr val="dk1"/>
                </a:solidFill>
                <a:latin typeface="Cambria"/>
                <a:ea typeface="Cambria"/>
                <a:cs typeface="Cambria"/>
                <a:sym typeface="Cambria"/>
              </a:rPr>
              <a:t>Explore Voyant's features!</a:t>
            </a:r>
            <a:endParaRPr b="1">
              <a:solidFill>
                <a:schemeClr val="dk1"/>
              </a:solidFill>
              <a:latin typeface="Cambria"/>
              <a:ea typeface="Cambria"/>
              <a:cs typeface="Cambria"/>
              <a:sym typeface="Cambria"/>
            </a:endParaRPr>
          </a:p>
          <a:p>
            <a:pPr indent="0" lvl="0" marL="0" rtl="0" algn="l">
              <a:lnSpc>
                <a:spcPct val="115000"/>
              </a:lnSpc>
              <a:spcBef>
                <a:spcPts val="1600"/>
              </a:spcBef>
              <a:spcAft>
                <a:spcPts val="0"/>
              </a:spcAft>
              <a:buClr>
                <a:schemeClr val="dk1"/>
              </a:buClr>
              <a:buSzPts val="1100"/>
              <a:buFont typeface="Arial"/>
              <a:buNone/>
            </a:pPr>
            <a:r>
              <a:rPr lang="en">
                <a:solidFill>
                  <a:schemeClr val="dk1"/>
                </a:solidFill>
                <a:latin typeface="Cambria"/>
                <a:ea typeface="Cambria"/>
                <a:cs typeface="Cambria"/>
                <a:sym typeface="Cambria"/>
              </a:rPr>
              <a:t>Discussion Prompts</a:t>
            </a:r>
            <a:endParaRPr>
              <a:solidFill>
                <a:schemeClr val="dk1"/>
              </a:solidFill>
              <a:latin typeface="Cambria"/>
              <a:ea typeface="Cambria"/>
              <a:cs typeface="Cambria"/>
              <a:sym typeface="Cambria"/>
            </a:endParaRPr>
          </a:p>
          <a:p>
            <a:pPr indent="-298450" lvl="0" marL="457200" rtl="0" algn="l">
              <a:lnSpc>
                <a:spcPct val="115000"/>
              </a:lnSpc>
              <a:spcBef>
                <a:spcPts val="1600"/>
              </a:spcBef>
              <a:spcAft>
                <a:spcPts val="0"/>
              </a:spcAft>
              <a:buClr>
                <a:schemeClr val="dk1"/>
              </a:buClr>
              <a:buSzPts val="1100"/>
              <a:buFont typeface="Cambria"/>
              <a:buChar char="●"/>
            </a:pPr>
            <a:r>
              <a:rPr lang="en">
                <a:solidFill>
                  <a:schemeClr val="dk1"/>
                </a:solidFill>
                <a:latin typeface="Cambria"/>
                <a:ea typeface="Cambria"/>
                <a:cs typeface="Cambria"/>
                <a:sym typeface="Cambria"/>
              </a:rPr>
              <a:t>What do you find challenging or exciting about this tool?</a:t>
            </a:r>
            <a:endParaRPr>
              <a:solidFill>
                <a:schemeClr val="dk1"/>
              </a:solidFill>
              <a:latin typeface="Cambria"/>
              <a:ea typeface="Cambria"/>
              <a:cs typeface="Cambria"/>
              <a:sym typeface="Cambria"/>
            </a:endParaRPr>
          </a:p>
          <a:p>
            <a:pPr indent="-298450" lvl="0" marL="457200" rtl="0" algn="l">
              <a:lnSpc>
                <a:spcPct val="115000"/>
              </a:lnSpc>
              <a:spcBef>
                <a:spcPts val="0"/>
              </a:spcBef>
              <a:spcAft>
                <a:spcPts val="0"/>
              </a:spcAft>
              <a:buClr>
                <a:schemeClr val="dk1"/>
              </a:buClr>
              <a:buSzPts val="1100"/>
              <a:buFont typeface="Cambria"/>
              <a:buChar char="●"/>
            </a:pPr>
            <a:r>
              <a:rPr lang="en">
                <a:solidFill>
                  <a:schemeClr val="dk1"/>
                </a:solidFill>
                <a:latin typeface="Cambria"/>
                <a:ea typeface="Cambria"/>
                <a:cs typeface="Cambria"/>
                <a:sym typeface="Cambria"/>
              </a:rPr>
              <a:t>What interesting or surprising results came up?</a:t>
            </a:r>
            <a:endParaRPr>
              <a:solidFill>
                <a:schemeClr val="dk1"/>
              </a:solidFill>
              <a:latin typeface="Cambria"/>
              <a:ea typeface="Cambria"/>
              <a:cs typeface="Cambria"/>
              <a:sym typeface="Cambria"/>
            </a:endParaRPr>
          </a:p>
          <a:p>
            <a:pPr indent="-298450" lvl="0" marL="457200" rtl="0" algn="l">
              <a:lnSpc>
                <a:spcPct val="115000"/>
              </a:lnSpc>
              <a:spcBef>
                <a:spcPts val="0"/>
              </a:spcBef>
              <a:spcAft>
                <a:spcPts val="0"/>
              </a:spcAft>
              <a:buClr>
                <a:schemeClr val="dk1"/>
              </a:buClr>
              <a:buSzPts val="1100"/>
              <a:buFont typeface="Cambria"/>
              <a:buChar char="●"/>
            </a:pPr>
            <a:r>
              <a:rPr lang="en">
                <a:solidFill>
                  <a:schemeClr val="dk1"/>
                </a:solidFill>
                <a:latin typeface="Cambria"/>
                <a:ea typeface="Cambria"/>
                <a:cs typeface="Cambria"/>
                <a:sym typeface="Cambria"/>
              </a:rPr>
              <a:t>How might you interpret those results based on what you know about your field?</a:t>
            </a:r>
            <a:endParaRPr>
              <a:solidFill>
                <a:schemeClr val="dk1"/>
              </a:solidFill>
              <a:latin typeface="Cambria"/>
              <a:ea typeface="Cambria"/>
              <a:cs typeface="Cambria"/>
              <a:sym typeface="Cambria"/>
            </a:endParaRPr>
          </a:p>
          <a:p>
            <a:pPr indent="0" lvl="0" marL="0" rtl="0" algn="l">
              <a:lnSpc>
                <a:spcPct val="115000"/>
              </a:lnSpc>
              <a:spcBef>
                <a:spcPts val="1600"/>
              </a:spcBef>
              <a:spcAft>
                <a:spcPts val="0"/>
              </a:spcAft>
              <a:buNone/>
            </a:pPr>
            <a:r>
              <a:rPr lang="en">
                <a:solidFill>
                  <a:schemeClr val="dk1"/>
                </a:solidFill>
              </a:rPr>
              <a:t>TIME LAPSE: 40-45 mins</a:t>
            </a:r>
            <a:endParaRPr>
              <a:solidFill>
                <a:schemeClr val="dk1"/>
              </a:solidFill>
              <a:latin typeface="Cambria"/>
              <a:ea typeface="Cambria"/>
              <a:cs typeface="Cambria"/>
              <a:sym typeface="Cambria"/>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bd85970d7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bd85970d7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0000"/>
                </a:solidFill>
              </a:rPr>
              <a:t>“CHECK THE TIME and SEE if this section can be delivered”</a:t>
            </a:r>
            <a:endParaRPr>
              <a:solidFill>
                <a:srgbClr val="FF0000"/>
              </a:solidFill>
            </a:endParaRPr>
          </a:p>
          <a:p>
            <a:pPr indent="0" lvl="0" marL="0" rtl="0" algn="l">
              <a:spcBef>
                <a:spcPts val="0"/>
              </a:spcBef>
              <a:spcAft>
                <a:spcPts val="0"/>
              </a:spcAft>
              <a:buNone/>
            </a:pPr>
            <a:r>
              <a:t/>
            </a:r>
            <a:endParaRPr>
              <a:solidFill>
                <a:srgbClr val="FF0000"/>
              </a:solidFill>
            </a:endParaRPr>
          </a:p>
          <a:p>
            <a:pPr indent="0" lvl="0" marL="0" rtl="0" algn="l">
              <a:spcBef>
                <a:spcPts val="0"/>
              </a:spcBef>
              <a:spcAft>
                <a:spcPts val="0"/>
              </a:spcAft>
              <a:buNone/>
            </a:pPr>
            <a:r>
              <a:rPr lang="en">
                <a:solidFill>
                  <a:srgbClr val="FF0000"/>
                </a:solidFill>
              </a:rPr>
              <a:t>Option 1: Show slides without Demo</a:t>
            </a:r>
            <a:endParaRPr>
              <a:solidFill>
                <a:srgbClr val="FF0000"/>
              </a:solidFill>
            </a:endParaRPr>
          </a:p>
          <a:p>
            <a:pPr indent="0" lvl="0" marL="0" rtl="0" algn="l">
              <a:spcBef>
                <a:spcPts val="0"/>
              </a:spcBef>
              <a:spcAft>
                <a:spcPts val="0"/>
              </a:spcAft>
              <a:buNone/>
            </a:pPr>
            <a:r>
              <a:rPr lang="en">
                <a:solidFill>
                  <a:srgbClr val="FF0000"/>
                </a:solidFill>
              </a:rPr>
              <a:t>Option 2: Show slides and Demo, but ask students to just see and try later</a:t>
            </a:r>
            <a:endParaRPr>
              <a:solidFill>
                <a:srgbClr val="FF0000"/>
              </a:solidFill>
            </a:endParaRPr>
          </a:p>
          <a:p>
            <a:pPr indent="0" lvl="0" marL="0" rtl="0" algn="l">
              <a:spcBef>
                <a:spcPts val="0"/>
              </a:spcBef>
              <a:spcAft>
                <a:spcPts val="0"/>
              </a:spcAft>
              <a:buNone/>
            </a:pPr>
            <a:r>
              <a:t/>
            </a:r>
            <a:endParaRPr>
              <a:solidFill>
                <a:srgbClr val="FF0000"/>
              </a:solidFill>
            </a:endParaRPr>
          </a:p>
          <a:p>
            <a:pPr indent="-311150" lvl="0" marL="457200" rtl="0" algn="l">
              <a:lnSpc>
                <a:spcPct val="200000"/>
              </a:lnSpc>
              <a:spcBef>
                <a:spcPts val="0"/>
              </a:spcBef>
              <a:spcAft>
                <a:spcPts val="0"/>
              </a:spcAft>
              <a:buSzPts val="1300"/>
              <a:buChar char="●"/>
            </a:pPr>
            <a:r>
              <a:rPr lang="en" sz="1300"/>
              <a:t>Our last tool for today is Lexos.</a:t>
            </a:r>
            <a:endParaRPr sz="1300"/>
          </a:p>
          <a:p>
            <a:pPr indent="-311150" lvl="0" marL="457200" rtl="0" algn="l">
              <a:lnSpc>
                <a:spcPct val="200000"/>
              </a:lnSpc>
              <a:spcBef>
                <a:spcPts val="0"/>
              </a:spcBef>
              <a:spcAft>
                <a:spcPts val="0"/>
              </a:spcAft>
              <a:buClr>
                <a:schemeClr val="dk1"/>
              </a:buClr>
              <a:buSzPts val="1300"/>
              <a:buChar char="●"/>
            </a:pPr>
            <a:r>
              <a:rPr lang="en" sz="1300">
                <a:solidFill>
                  <a:schemeClr val="dk1"/>
                </a:solidFill>
              </a:rPr>
              <a:t>Lexos is a powerful web-based tool to help explore different corpora of digitized texts. </a:t>
            </a:r>
            <a:endParaRPr sz="13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latin typeface="Cambria"/>
              <a:ea typeface="Cambria"/>
              <a:cs typeface="Cambria"/>
              <a:sym typeface="Cambria"/>
            </a:endParaRPr>
          </a:p>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bd85970d78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bd85970d78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l">
              <a:lnSpc>
                <a:spcPct val="200000"/>
              </a:lnSpc>
              <a:spcBef>
                <a:spcPts val="0"/>
              </a:spcBef>
              <a:spcAft>
                <a:spcPts val="0"/>
              </a:spcAft>
              <a:buSzPts val="1200"/>
              <a:buFont typeface="Cambria"/>
              <a:buChar char="●"/>
            </a:pPr>
            <a:r>
              <a:rPr lang="en" sz="1200">
                <a:latin typeface="Cambria"/>
                <a:ea typeface="Cambria"/>
                <a:cs typeface="Cambria"/>
                <a:sym typeface="Cambria"/>
              </a:rPr>
              <a:t>Lexos provides a workflow of effective practices to help you be cognizant of choices you are making. </a:t>
            </a:r>
            <a:endParaRPr sz="1200">
              <a:latin typeface="Cambria"/>
              <a:ea typeface="Cambria"/>
              <a:cs typeface="Cambria"/>
              <a:sym typeface="Cambria"/>
            </a:endParaRPr>
          </a:p>
          <a:p>
            <a:pPr indent="-304800" lvl="0" marL="457200" rtl="0" algn="l">
              <a:lnSpc>
                <a:spcPct val="200000"/>
              </a:lnSpc>
              <a:spcBef>
                <a:spcPts val="0"/>
              </a:spcBef>
              <a:spcAft>
                <a:spcPts val="0"/>
              </a:spcAft>
              <a:buSzPts val="1200"/>
              <a:buFont typeface="Cambria"/>
              <a:buChar char="●"/>
            </a:pPr>
            <a:r>
              <a:rPr lang="en" sz="1200">
                <a:latin typeface="Cambria"/>
                <a:ea typeface="Cambria"/>
                <a:cs typeface="Cambria"/>
                <a:sym typeface="Cambria"/>
              </a:rPr>
              <a:t>For Lexos, separate .txt files are required. </a:t>
            </a:r>
            <a:endParaRPr sz="1200">
              <a:latin typeface="Cambria"/>
              <a:ea typeface="Cambria"/>
              <a:cs typeface="Cambria"/>
              <a:sym typeface="Cambria"/>
            </a:endParaRPr>
          </a:p>
          <a:p>
            <a:pPr indent="-304800" lvl="0" marL="457200" rtl="0" algn="l">
              <a:lnSpc>
                <a:spcPct val="200000"/>
              </a:lnSpc>
              <a:spcBef>
                <a:spcPts val="0"/>
              </a:spcBef>
              <a:spcAft>
                <a:spcPts val="0"/>
              </a:spcAft>
              <a:buSzPts val="1200"/>
              <a:buFont typeface="Cambria"/>
              <a:buChar char="●"/>
            </a:pPr>
            <a:r>
              <a:rPr lang="en" sz="1200">
                <a:latin typeface="Cambria"/>
                <a:ea typeface="Cambria"/>
                <a:cs typeface="Cambria"/>
                <a:sym typeface="Cambria"/>
              </a:rPr>
              <a:t>Lexos also provides a step-by-step guide for corpus uploading, preparation, and analysis.</a:t>
            </a:r>
            <a:endParaRPr sz="1200">
              <a:latin typeface="Cambria"/>
              <a:ea typeface="Cambria"/>
              <a:cs typeface="Cambria"/>
              <a:sym typeface="Cambria"/>
            </a:endParaRPr>
          </a:p>
          <a:p>
            <a:pPr indent="-304800" lvl="0" marL="457200" rtl="0" algn="l">
              <a:lnSpc>
                <a:spcPct val="200000"/>
              </a:lnSpc>
              <a:spcBef>
                <a:spcPts val="0"/>
              </a:spcBef>
              <a:spcAft>
                <a:spcPts val="0"/>
              </a:spcAft>
              <a:buSzPts val="1200"/>
              <a:buFont typeface="Cambria"/>
              <a:buChar char="●"/>
            </a:pPr>
            <a:r>
              <a:rPr lang="en" sz="1200">
                <a:latin typeface="Cambria"/>
                <a:ea typeface="Cambria"/>
                <a:cs typeface="Cambria"/>
                <a:sym typeface="Cambria"/>
              </a:rPr>
              <a:t>When compared to the rest of the tools introduced today, Lexos provides the most freedom and control to users.</a:t>
            </a:r>
            <a:endParaRPr sz="1200">
              <a:latin typeface="Cambria"/>
              <a:ea typeface="Cambria"/>
              <a:cs typeface="Cambria"/>
              <a:sym typeface="Cambria"/>
            </a:endParaRPr>
          </a:p>
          <a:p>
            <a:pPr indent="-304800" lvl="0" marL="457200" rtl="0" algn="l">
              <a:lnSpc>
                <a:spcPct val="200000"/>
              </a:lnSpc>
              <a:spcBef>
                <a:spcPts val="0"/>
              </a:spcBef>
              <a:spcAft>
                <a:spcPts val="0"/>
              </a:spcAft>
              <a:buSzPts val="1200"/>
              <a:buFont typeface="Cambria"/>
              <a:buChar char="●"/>
            </a:pPr>
            <a:r>
              <a:rPr lang="en" sz="1200">
                <a:latin typeface="Cambria"/>
                <a:ea typeface="Cambria"/>
                <a:cs typeface="Cambria"/>
                <a:sym typeface="Cambria"/>
              </a:rPr>
              <a:t>For example, you can create visualizations for patterns across your corpus for individual texts. I will show this potential using an example of world cloud.</a:t>
            </a:r>
            <a:endParaRPr sz="1200">
              <a:latin typeface="Cambria"/>
              <a:ea typeface="Cambria"/>
              <a:cs typeface="Cambria"/>
              <a:sym typeface="Cambria"/>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bd85970d78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bd85970d78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l">
              <a:lnSpc>
                <a:spcPct val="200000"/>
              </a:lnSpc>
              <a:spcBef>
                <a:spcPts val="0"/>
              </a:spcBef>
              <a:spcAft>
                <a:spcPts val="0"/>
              </a:spcAft>
              <a:buClr>
                <a:schemeClr val="dk1"/>
              </a:buClr>
              <a:buSzPts val="1200"/>
              <a:buChar char="●"/>
            </a:pPr>
            <a:r>
              <a:rPr lang="en" sz="1200">
                <a:solidFill>
                  <a:schemeClr val="dk1"/>
                </a:solidFill>
              </a:rPr>
              <a:t>You can upload your corpus (your separate .txt. files), by Clicking “Browse” and selecting your entire corpus</a:t>
            </a:r>
            <a:endParaRPr sz="1200">
              <a:solidFill>
                <a:schemeClr val="dk1"/>
              </a:solidFill>
            </a:endParaRPr>
          </a:p>
          <a:p>
            <a:pPr indent="-304800" lvl="0" marL="457200" rtl="0" algn="l">
              <a:spcBef>
                <a:spcPts val="0"/>
              </a:spcBef>
              <a:spcAft>
                <a:spcPts val="0"/>
              </a:spcAft>
              <a:buClr>
                <a:schemeClr val="dk1"/>
              </a:buClr>
              <a:buSzPts val="1200"/>
              <a:buChar char="●"/>
            </a:pPr>
            <a:r>
              <a:rPr lang="en" sz="1200" u="sng">
                <a:solidFill>
                  <a:schemeClr val="dk1"/>
                </a:solidFill>
              </a:rPr>
              <a:t>You will not get a super visible notification when the upload is done - click “Manage” to double check that the text file is there.</a:t>
            </a:r>
            <a:endParaRPr sz="1200" u="sng">
              <a:solidFill>
                <a:schemeClr val="dk1"/>
              </a:solidFill>
            </a:endParaRPr>
          </a:p>
          <a:p>
            <a:pPr indent="0" lvl="0" marL="457200" rtl="0" algn="l">
              <a:lnSpc>
                <a:spcPct val="200000"/>
              </a:lnSpc>
              <a:spcBef>
                <a:spcPts val="0"/>
              </a:spcBef>
              <a:spcAft>
                <a:spcPts val="0"/>
              </a:spcAft>
              <a:buNone/>
            </a:pPr>
            <a:r>
              <a:t/>
            </a:r>
            <a:endParaRPr sz="1200">
              <a:solidFill>
                <a:schemeClr val="dk1"/>
              </a:solidFill>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bd85970d78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bd85970d78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l">
              <a:lnSpc>
                <a:spcPct val="200000"/>
              </a:lnSpc>
              <a:spcBef>
                <a:spcPts val="0"/>
              </a:spcBef>
              <a:spcAft>
                <a:spcPts val="0"/>
              </a:spcAft>
              <a:buSzPts val="1200"/>
              <a:buChar char="●"/>
            </a:pPr>
            <a:r>
              <a:rPr lang="en" sz="1200"/>
              <a:t>This is the ‘Manage’ Screen</a:t>
            </a:r>
            <a:endParaRPr sz="1200"/>
          </a:p>
          <a:p>
            <a:pPr indent="-304800" lvl="0" marL="457200" rtl="0" algn="l">
              <a:lnSpc>
                <a:spcPct val="200000"/>
              </a:lnSpc>
              <a:spcBef>
                <a:spcPts val="0"/>
              </a:spcBef>
              <a:spcAft>
                <a:spcPts val="0"/>
              </a:spcAft>
              <a:buClr>
                <a:schemeClr val="dk1"/>
              </a:buClr>
              <a:buSzPts val="1200"/>
              <a:buChar char="●"/>
            </a:pPr>
            <a:r>
              <a:rPr lang="en" sz="1200">
                <a:solidFill>
                  <a:schemeClr val="dk1"/>
                </a:solidFill>
              </a:rPr>
              <a:t>Make sure the document you want to use is selected (blue = selected, gray = not selected)</a:t>
            </a:r>
            <a:endParaRPr sz="1200"/>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bd85970d78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bd85970d78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50000"/>
              </a:lnSpc>
              <a:spcBef>
                <a:spcPts val="0"/>
              </a:spcBef>
              <a:spcAft>
                <a:spcPts val="0"/>
              </a:spcAft>
              <a:buClr>
                <a:srgbClr val="666666"/>
              </a:buClr>
              <a:buSzPts val="1100"/>
              <a:buChar char="●"/>
            </a:pPr>
            <a:r>
              <a:rPr lang="en">
                <a:solidFill>
                  <a:srgbClr val="666666"/>
                </a:solidFill>
              </a:rPr>
              <a:t>Lexos demonstrates some more advanced options you have for preparing your corpus. </a:t>
            </a:r>
            <a:endParaRPr>
              <a:solidFill>
                <a:srgbClr val="666666"/>
              </a:solidFill>
            </a:endParaRPr>
          </a:p>
          <a:p>
            <a:pPr indent="-298450" lvl="0" marL="457200" rtl="0" algn="l">
              <a:lnSpc>
                <a:spcPct val="150000"/>
              </a:lnSpc>
              <a:spcBef>
                <a:spcPts val="0"/>
              </a:spcBef>
              <a:spcAft>
                <a:spcPts val="0"/>
              </a:spcAft>
              <a:buClr>
                <a:srgbClr val="666666"/>
              </a:buClr>
              <a:buSzPts val="1100"/>
              <a:buChar char="●"/>
            </a:pPr>
            <a:r>
              <a:rPr lang="en">
                <a:solidFill>
                  <a:srgbClr val="666666"/>
                </a:solidFill>
              </a:rPr>
              <a:t>By “scrubbing,” you are transforming the texts in your corpus and making choices that will impact your results. </a:t>
            </a:r>
            <a:endParaRPr>
              <a:solidFill>
                <a:srgbClr val="666666"/>
              </a:solidFill>
            </a:endParaRPr>
          </a:p>
          <a:p>
            <a:pPr indent="-298450" lvl="0" marL="457200" rtl="0" algn="l">
              <a:lnSpc>
                <a:spcPct val="150000"/>
              </a:lnSpc>
              <a:spcBef>
                <a:spcPts val="0"/>
              </a:spcBef>
              <a:spcAft>
                <a:spcPts val="0"/>
              </a:spcAft>
              <a:buClr>
                <a:srgbClr val="666666"/>
              </a:buClr>
              <a:buSzPts val="1100"/>
              <a:buChar char="●"/>
            </a:pPr>
            <a:r>
              <a:rPr lang="en">
                <a:solidFill>
                  <a:srgbClr val="666666"/>
                </a:solidFill>
              </a:rPr>
              <a:t>Here are some possibilities:</a:t>
            </a:r>
            <a:endParaRPr>
              <a:solidFill>
                <a:srgbClr val="666666"/>
              </a:solidFill>
            </a:endParaRPr>
          </a:p>
          <a:p>
            <a:pPr indent="-298450" lvl="1" marL="914400" rtl="0" algn="l">
              <a:lnSpc>
                <a:spcPct val="150000"/>
              </a:lnSpc>
              <a:spcBef>
                <a:spcPts val="0"/>
              </a:spcBef>
              <a:spcAft>
                <a:spcPts val="0"/>
              </a:spcAft>
              <a:buClr>
                <a:srgbClr val="666666"/>
              </a:buClr>
              <a:buSzPts val="1100"/>
              <a:buChar char="○"/>
            </a:pPr>
            <a:r>
              <a:rPr b="1" lang="en">
                <a:solidFill>
                  <a:srgbClr val="666666"/>
                </a:solidFill>
              </a:rPr>
              <a:t>Make Lowercase</a:t>
            </a:r>
            <a:r>
              <a:rPr lang="en">
                <a:solidFill>
                  <a:srgbClr val="666666"/>
                </a:solidFill>
              </a:rPr>
              <a:t>: make all your letters lowercase. Even though you know “A” and “a” are the same letter, the computer treats these as two separate characters. Lowercasing removes this distinction.</a:t>
            </a:r>
            <a:endParaRPr>
              <a:solidFill>
                <a:srgbClr val="666666"/>
              </a:solidFill>
            </a:endParaRPr>
          </a:p>
          <a:p>
            <a:pPr indent="-298450" lvl="1" marL="914400" rtl="0" algn="l">
              <a:lnSpc>
                <a:spcPct val="150000"/>
              </a:lnSpc>
              <a:spcBef>
                <a:spcPts val="0"/>
              </a:spcBef>
              <a:spcAft>
                <a:spcPts val="0"/>
              </a:spcAft>
              <a:buClr>
                <a:srgbClr val="666666"/>
              </a:buClr>
              <a:buSzPts val="1100"/>
              <a:buChar char="○"/>
            </a:pPr>
            <a:r>
              <a:rPr b="1" lang="en">
                <a:solidFill>
                  <a:srgbClr val="666666"/>
                </a:solidFill>
              </a:rPr>
              <a:t>Remove Punctuation</a:t>
            </a:r>
            <a:r>
              <a:rPr lang="en">
                <a:solidFill>
                  <a:srgbClr val="666666"/>
                </a:solidFill>
              </a:rPr>
              <a:t>: remove punctuation, which may influence your results.</a:t>
            </a:r>
            <a:endParaRPr>
              <a:solidFill>
                <a:srgbClr val="666666"/>
              </a:solidFill>
            </a:endParaRPr>
          </a:p>
          <a:p>
            <a:pPr indent="-298450" lvl="1" marL="914400" rtl="0" algn="l">
              <a:lnSpc>
                <a:spcPct val="150000"/>
              </a:lnSpc>
              <a:spcBef>
                <a:spcPts val="0"/>
              </a:spcBef>
              <a:spcAft>
                <a:spcPts val="0"/>
              </a:spcAft>
              <a:buClr>
                <a:srgbClr val="666666"/>
              </a:buClr>
              <a:buSzPts val="1100"/>
              <a:buChar char="○"/>
            </a:pPr>
            <a:r>
              <a:rPr b="1" lang="en">
                <a:solidFill>
                  <a:srgbClr val="666666"/>
                </a:solidFill>
              </a:rPr>
              <a:t>Stop/Keep Words</a:t>
            </a:r>
            <a:r>
              <a:rPr lang="en">
                <a:solidFill>
                  <a:srgbClr val="666666"/>
                </a:solidFill>
              </a:rPr>
              <a:t>: remove a list of words. Usually these would be </a:t>
            </a:r>
            <a:r>
              <a:rPr b="1" lang="en">
                <a:solidFill>
                  <a:srgbClr val="666666"/>
                </a:solidFill>
              </a:rPr>
              <a:t>stopwords</a:t>
            </a:r>
            <a:r>
              <a:rPr lang="en">
                <a:solidFill>
                  <a:srgbClr val="666666"/>
                </a:solidFill>
              </a:rPr>
              <a:t>, or the most common words in a language (English: the, a she, her, it, him, they, etc).</a:t>
            </a:r>
            <a:endParaRPr>
              <a:solidFill>
                <a:srgbClr val="666666"/>
              </a:solidFill>
            </a:endParaRPr>
          </a:p>
          <a:p>
            <a:pPr indent="-298450" lvl="1" marL="914400" rtl="0" algn="l">
              <a:lnSpc>
                <a:spcPct val="150000"/>
              </a:lnSpc>
              <a:spcBef>
                <a:spcPts val="0"/>
              </a:spcBef>
              <a:spcAft>
                <a:spcPts val="0"/>
              </a:spcAft>
              <a:buClr>
                <a:srgbClr val="666666"/>
              </a:buClr>
              <a:buSzPts val="1100"/>
              <a:buChar char="○"/>
            </a:pPr>
            <a:r>
              <a:rPr b="1" lang="en">
                <a:solidFill>
                  <a:srgbClr val="666666"/>
                </a:solidFill>
              </a:rPr>
              <a:t>Lemmas</a:t>
            </a:r>
            <a:r>
              <a:rPr lang="en">
                <a:solidFill>
                  <a:srgbClr val="666666"/>
                </a:solidFill>
              </a:rPr>
              <a:t>: standardize to the </a:t>
            </a:r>
            <a:r>
              <a:rPr i="1" lang="en">
                <a:solidFill>
                  <a:srgbClr val="666666"/>
                </a:solidFill>
              </a:rPr>
              <a:t>stem</a:t>
            </a:r>
            <a:r>
              <a:rPr lang="en">
                <a:solidFill>
                  <a:srgbClr val="666666"/>
                </a:solidFill>
              </a:rPr>
              <a:t> of word. For example, you can stem all forms of talk: talking, talked, talks, etc. to “talk”</a:t>
            </a:r>
            <a:endParaRPr>
              <a:solidFill>
                <a:srgbClr val="666666"/>
              </a:solidFill>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bd85970d78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bd85970d78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200000"/>
              </a:lnSpc>
              <a:spcBef>
                <a:spcPts val="0"/>
              </a:spcBef>
              <a:spcAft>
                <a:spcPts val="0"/>
              </a:spcAft>
              <a:buSzPts val="1100"/>
              <a:buChar char="●"/>
            </a:pPr>
            <a:r>
              <a:rPr lang="en"/>
              <a:t>This is the ‘Prepare Screen’</a:t>
            </a:r>
            <a:endParaRPr/>
          </a:p>
          <a:p>
            <a:pPr indent="-298450" lvl="0" marL="457200" rtl="0" algn="l">
              <a:lnSpc>
                <a:spcPct val="200000"/>
              </a:lnSpc>
              <a:spcBef>
                <a:spcPts val="0"/>
              </a:spcBef>
              <a:spcAft>
                <a:spcPts val="0"/>
              </a:spcAft>
              <a:buSzPts val="1100"/>
              <a:buChar char="●"/>
            </a:pPr>
            <a:r>
              <a:rPr lang="en"/>
              <a:t>A list of commonly used stopword can be downloaded from the link on this website, and a copy is also there on the GitHub page.</a:t>
            </a:r>
            <a:endParaRPr/>
          </a:p>
          <a:p>
            <a:pPr indent="-298450" lvl="0" marL="457200" rtl="0" algn="l">
              <a:lnSpc>
                <a:spcPct val="200000"/>
              </a:lnSpc>
              <a:spcBef>
                <a:spcPts val="0"/>
              </a:spcBef>
              <a:spcAft>
                <a:spcPts val="0"/>
              </a:spcAft>
              <a:buSzPts val="1100"/>
              <a:buChar char="●"/>
            </a:pPr>
            <a:r>
              <a:rPr lang="en"/>
              <a:t>Copy/past the stopwords and then select “Stop” in the box above.</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bd85970d78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bd85970d78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200000"/>
              </a:lnSpc>
              <a:spcBef>
                <a:spcPts val="0"/>
              </a:spcBef>
              <a:spcAft>
                <a:spcPts val="0"/>
              </a:spcAft>
              <a:buClr>
                <a:srgbClr val="666666"/>
              </a:buClr>
              <a:buSzPts val="1100"/>
              <a:buChar char="●"/>
            </a:pPr>
            <a:r>
              <a:rPr lang="en">
                <a:solidFill>
                  <a:srgbClr val="666666"/>
                </a:solidFill>
              </a:rPr>
              <a:t>Once you have made decisions about your preparations, click “</a:t>
            </a:r>
            <a:r>
              <a:rPr b="1" lang="en">
                <a:solidFill>
                  <a:srgbClr val="666666"/>
                </a:solidFill>
              </a:rPr>
              <a:t>Apply</a:t>
            </a:r>
            <a:r>
              <a:rPr lang="en">
                <a:solidFill>
                  <a:srgbClr val="666666"/>
                </a:solidFill>
              </a:rPr>
              <a:t>” and wait a few minutes. </a:t>
            </a:r>
            <a:endParaRPr>
              <a:solidFill>
                <a:srgbClr val="666666"/>
              </a:solidFill>
            </a:endParaRPr>
          </a:p>
          <a:p>
            <a:pPr indent="-298450" lvl="0" marL="457200" rtl="0" algn="l">
              <a:lnSpc>
                <a:spcPct val="200000"/>
              </a:lnSpc>
              <a:spcBef>
                <a:spcPts val="0"/>
              </a:spcBef>
              <a:spcAft>
                <a:spcPts val="0"/>
              </a:spcAft>
              <a:buClr>
                <a:srgbClr val="666666"/>
              </a:buClr>
              <a:buSzPts val="1100"/>
              <a:buChar char="●"/>
            </a:pPr>
            <a:r>
              <a:rPr lang="en">
                <a:solidFill>
                  <a:srgbClr val="666666"/>
                </a:solidFill>
              </a:rPr>
              <a:t>Because the program is going through each document and completing all the processes you selected, it needs some time. </a:t>
            </a:r>
            <a:endParaRPr>
              <a:solidFill>
                <a:srgbClr val="666666"/>
              </a:solidFill>
            </a:endParaRPr>
          </a:p>
          <a:p>
            <a:pPr indent="-298450" lvl="0" marL="457200" rtl="0" algn="l">
              <a:lnSpc>
                <a:spcPct val="200000"/>
              </a:lnSpc>
              <a:spcBef>
                <a:spcPts val="0"/>
              </a:spcBef>
              <a:spcAft>
                <a:spcPts val="0"/>
              </a:spcAft>
              <a:buClr>
                <a:srgbClr val="666666"/>
              </a:buClr>
              <a:buSzPts val="1100"/>
              <a:buChar char="●"/>
            </a:pPr>
            <a:r>
              <a:rPr lang="en">
                <a:solidFill>
                  <a:srgbClr val="666666"/>
                </a:solidFill>
              </a:rPr>
              <a:t>Then, you will see the final results of your preparation! </a:t>
            </a:r>
            <a:endParaRPr>
              <a:solidFill>
                <a:srgbClr val="666666"/>
              </a:solidFill>
            </a:endParaRPr>
          </a:p>
          <a:p>
            <a:pPr indent="-298450" lvl="0" marL="457200" rtl="0" algn="l">
              <a:lnSpc>
                <a:spcPct val="200000"/>
              </a:lnSpc>
              <a:spcBef>
                <a:spcPts val="0"/>
              </a:spcBef>
              <a:spcAft>
                <a:spcPts val="0"/>
              </a:spcAft>
              <a:buClr>
                <a:srgbClr val="666666"/>
              </a:buClr>
              <a:buSzPts val="1100"/>
              <a:buChar char="●"/>
            </a:pPr>
            <a:r>
              <a:rPr lang="en">
                <a:solidFill>
                  <a:srgbClr val="666666"/>
                </a:solidFill>
              </a:rPr>
              <a:t>You can also </a:t>
            </a:r>
            <a:r>
              <a:rPr b="1" lang="en">
                <a:solidFill>
                  <a:srgbClr val="666666"/>
                </a:solidFill>
              </a:rPr>
              <a:t>download</a:t>
            </a:r>
            <a:r>
              <a:rPr lang="en">
                <a:solidFill>
                  <a:srgbClr val="666666"/>
                </a:solidFill>
              </a:rPr>
              <a:t> your new corpus.</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bd85970d78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bd85970d78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200000"/>
              </a:lnSpc>
              <a:spcBef>
                <a:spcPts val="0"/>
              </a:spcBef>
              <a:spcAft>
                <a:spcPts val="0"/>
              </a:spcAft>
              <a:buSzPts val="1100"/>
              <a:buChar char="●"/>
            </a:pPr>
            <a:r>
              <a:rPr lang="en"/>
              <a:t>Notice how the word cloud suggests that much of the text s about conditions of </a:t>
            </a:r>
            <a:r>
              <a:rPr lang="en"/>
              <a:t>possibility</a:t>
            </a:r>
            <a:r>
              <a:rPr lang="en"/>
              <a:t> and potential for agency</a:t>
            </a:r>
            <a:endParaRPr/>
          </a:p>
          <a:p>
            <a:pPr indent="-298450" lvl="0" marL="457200" rtl="0" algn="l">
              <a:lnSpc>
                <a:spcPct val="200000"/>
              </a:lnSpc>
              <a:spcBef>
                <a:spcPts val="0"/>
              </a:spcBef>
              <a:spcAft>
                <a:spcPts val="0"/>
              </a:spcAft>
              <a:buSzPts val="1100"/>
              <a:buChar char="●"/>
            </a:pPr>
            <a:r>
              <a:rPr lang="en"/>
              <a:t>Here are the Word Cloud and Bubbleviz results from Lexos.</a:t>
            </a:r>
            <a:endParaRPr/>
          </a:p>
          <a:p>
            <a:pPr indent="-298450" lvl="0" marL="457200" rtl="0" algn="l">
              <a:lnSpc>
                <a:spcPct val="200000"/>
              </a:lnSpc>
              <a:spcBef>
                <a:spcPts val="0"/>
              </a:spcBef>
              <a:spcAft>
                <a:spcPts val="0"/>
              </a:spcAft>
              <a:buSzPts val="1100"/>
              <a:buChar char="●"/>
            </a:pPr>
            <a:r>
              <a:rPr lang="en"/>
              <a:t>This visualization is for the entire corpus </a:t>
            </a:r>
            <a:r>
              <a:rPr lang="en">
                <a:solidFill>
                  <a:srgbClr val="4285F4"/>
                </a:solidFill>
              </a:rPr>
              <a:t>[Explain - Show]</a:t>
            </a:r>
            <a:endParaRPr>
              <a:solidFill>
                <a:srgbClr val="4285F4"/>
              </a:solidFill>
            </a:endParaRPr>
          </a:p>
          <a:p>
            <a:pPr indent="0" lvl="0" marL="0" rtl="0" algn="l">
              <a:lnSpc>
                <a:spcPct val="200000"/>
              </a:lnSpc>
              <a:spcBef>
                <a:spcPts val="0"/>
              </a:spcBef>
              <a:spcAft>
                <a:spcPts val="0"/>
              </a:spcAft>
              <a:buNone/>
            </a:pPr>
            <a:r>
              <a:t/>
            </a:r>
            <a:endParaRPr>
              <a:solidFill>
                <a:srgbClr val="4285F4"/>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11eb8b44f7b_0_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11eb8b44f7b_0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Clr>
                <a:schemeClr val="dk1"/>
              </a:buClr>
              <a:buSzPts val="1100"/>
              <a:buFont typeface="Cambria"/>
              <a:buChar char="●"/>
            </a:pPr>
            <a:r>
              <a:rPr lang="en">
                <a:solidFill>
                  <a:schemeClr val="dk1"/>
                </a:solidFill>
                <a:highlight>
                  <a:srgbClr val="FFFFFF"/>
                </a:highlight>
                <a:latin typeface="Cambria"/>
                <a:ea typeface="Cambria"/>
                <a:cs typeface="Cambria"/>
                <a:sym typeface="Cambria"/>
              </a:rPr>
              <a:t>Computational text analysis refers to an array of methods that can be used to “read” texts with a computer. </a:t>
            </a:r>
            <a:endParaRPr>
              <a:solidFill>
                <a:schemeClr val="dk1"/>
              </a:solidFill>
              <a:highlight>
                <a:srgbClr val="FFFFFF"/>
              </a:highlight>
              <a:latin typeface="Cambria"/>
              <a:ea typeface="Cambria"/>
              <a:cs typeface="Cambria"/>
              <a:sym typeface="Cambria"/>
            </a:endParaRPr>
          </a:p>
          <a:p>
            <a:pPr indent="-298450" lvl="0" marL="457200" rtl="0" algn="l">
              <a:lnSpc>
                <a:spcPct val="115000"/>
              </a:lnSpc>
              <a:spcBef>
                <a:spcPts val="0"/>
              </a:spcBef>
              <a:spcAft>
                <a:spcPts val="0"/>
              </a:spcAft>
              <a:buClr>
                <a:schemeClr val="dk1"/>
              </a:buClr>
              <a:buSzPts val="1100"/>
              <a:buFont typeface="Cambria"/>
              <a:buChar char="●"/>
            </a:pPr>
            <a:r>
              <a:rPr lang="en">
                <a:solidFill>
                  <a:schemeClr val="dk1"/>
                </a:solidFill>
                <a:highlight>
                  <a:srgbClr val="FFFFFF"/>
                </a:highlight>
                <a:latin typeface="Cambria"/>
                <a:ea typeface="Cambria"/>
                <a:cs typeface="Cambria"/>
                <a:sym typeface="Cambria"/>
              </a:rPr>
              <a:t>Text analysis is often used on a corpus, or a collection of multiple texts, and provides a glimpse into patterns across the texts. </a:t>
            </a:r>
            <a:endParaRPr>
              <a:solidFill>
                <a:schemeClr val="dk1"/>
              </a:solidFill>
              <a:highlight>
                <a:srgbClr val="FFFFFF"/>
              </a:highlight>
              <a:latin typeface="Cambria"/>
              <a:ea typeface="Cambria"/>
              <a:cs typeface="Cambria"/>
              <a:sym typeface="Cambria"/>
            </a:endParaRPr>
          </a:p>
          <a:p>
            <a:pPr indent="-298450" lvl="0" marL="457200" rtl="0" algn="l">
              <a:lnSpc>
                <a:spcPct val="115000"/>
              </a:lnSpc>
              <a:spcBef>
                <a:spcPts val="0"/>
              </a:spcBef>
              <a:spcAft>
                <a:spcPts val="0"/>
              </a:spcAft>
              <a:buSzPts val="1100"/>
              <a:buFont typeface="Cambria"/>
              <a:buChar char="●"/>
            </a:pPr>
            <a:r>
              <a:rPr lang="en">
                <a:highlight>
                  <a:srgbClr val="FFFFFF"/>
                </a:highlight>
                <a:latin typeface="Cambria"/>
                <a:ea typeface="Cambria"/>
                <a:cs typeface="Cambria"/>
                <a:sym typeface="Cambria"/>
              </a:rPr>
              <a:t>This form of analysis can range from basic word frequency counts to more advanced techniques like machine learning. </a:t>
            </a:r>
            <a:endParaRPr>
              <a:highlight>
                <a:srgbClr val="FFFFFF"/>
              </a:highlight>
              <a:latin typeface="Cambria"/>
              <a:ea typeface="Cambria"/>
              <a:cs typeface="Cambria"/>
              <a:sym typeface="Cambria"/>
            </a:endParaRPr>
          </a:p>
          <a:p>
            <a:pPr indent="-298450" lvl="0" marL="457200" rtl="0" algn="l">
              <a:lnSpc>
                <a:spcPct val="115000"/>
              </a:lnSpc>
              <a:spcBef>
                <a:spcPts val="0"/>
              </a:spcBef>
              <a:spcAft>
                <a:spcPts val="0"/>
              </a:spcAft>
              <a:buSzPts val="1100"/>
              <a:buFont typeface="Cambria"/>
              <a:buChar char="●"/>
            </a:pPr>
            <a:r>
              <a:rPr lang="en">
                <a:highlight>
                  <a:srgbClr val="FFFFFF"/>
                </a:highlight>
                <a:latin typeface="Cambria"/>
                <a:ea typeface="Cambria"/>
                <a:cs typeface="Cambria"/>
                <a:sym typeface="Cambria"/>
              </a:rPr>
              <a:t>Computational text analysis can be conducted using web-based tools or coding languages like Python and R. </a:t>
            </a:r>
            <a:endParaRPr>
              <a:highlight>
                <a:srgbClr val="FFFFFF"/>
              </a:highlight>
              <a:latin typeface="Cambria"/>
              <a:ea typeface="Cambria"/>
              <a:cs typeface="Cambria"/>
              <a:sym typeface="Cambria"/>
            </a:endParaRPr>
          </a:p>
          <a:p>
            <a:pPr indent="-298450" lvl="0" marL="457200" rtl="0" algn="l">
              <a:lnSpc>
                <a:spcPct val="115000"/>
              </a:lnSpc>
              <a:spcBef>
                <a:spcPts val="0"/>
              </a:spcBef>
              <a:spcAft>
                <a:spcPts val="0"/>
              </a:spcAft>
              <a:buSzPts val="1100"/>
              <a:buFont typeface="Cambria"/>
              <a:buChar char="●"/>
            </a:pPr>
            <a:r>
              <a:rPr lang="en">
                <a:highlight>
                  <a:srgbClr val="FFFFFF"/>
                </a:highlight>
                <a:latin typeface="Cambria"/>
                <a:ea typeface="Cambria"/>
                <a:cs typeface="Cambria"/>
                <a:sym typeface="Cambria"/>
              </a:rPr>
              <a:t>Many web-based tools are open-access and usually free to use. These tools DO have limits on how much data they can handle but are usually useful for small projects. </a:t>
            </a:r>
            <a:endParaRPr>
              <a:highlight>
                <a:srgbClr val="FFFFFF"/>
              </a:highlight>
              <a:latin typeface="Cambria"/>
              <a:ea typeface="Cambria"/>
              <a:cs typeface="Cambria"/>
              <a:sym typeface="Cambria"/>
            </a:endParaRPr>
          </a:p>
          <a:p>
            <a:pPr indent="0" lvl="0" marL="0" rtl="0" algn="l">
              <a:lnSpc>
                <a:spcPct val="115000"/>
              </a:lnSpc>
              <a:spcBef>
                <a:spcPts val="0"/>
              </a:spcBef>
              <a:spcAft>
                <a:spcPts val="0"/>
              </a:spcAft>
              <a:buNone/>
            </a:pPr>
            <a:r>
              <a:t/>
            </a:r>
            <a:endParaRPr>
              <a:latin typeface="Cambria"/>
              <a:ea typeface="Cambria"/>
              <a:cs typeface="Cambria"/>
              <a:sym typeface="Cambria"/>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bd85970d78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bd85970d78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200000"/>
              </a:lnSpc>
              <a:spcBef>
                <a:spcPts val="0"/>
              </a:spcBef>
              <a:spcAft>
                <a:spcPts val="0"/>
              </a:spcAft>
              <a:buClr>
                <a:schemeClr val="dk1"/>
              </a:buClr>
              <a:buSzPts val="1100"/>
              <a:buChar char="●"/>
            </a:pPr>
            <a:r>
              <a:rPr lang="en">
                <a:solidFill>
                  <a:schemeClr val="dk1"/>
                </a:solidFill>
              </a:rPr>
              <a:t>This is a ‘Multicloud’ visualization which is showing word cloud for each of the two documents individually</a:t>
            </a:r>
            <a:endParaRPr>
              <a:solidFill>
                <a:schemeClr val="dk1"/>
              </a:solidFill>
            </a:endParaRPr>
          </a:p>
          <a:p>
            <a:pPr indent="-298450" lvl="0" marL="457200" rtl="0" algn="l">
              <a:lnSpc>
                <a:spcPct val="200000"/>
              </a:lnSpc>
              <a:spcBef>
                <a:spcPts val="0"/>
              </a:spcBef>
              <a:spcAft>
                <a:spcPts val="0"/>
              </a:spcAft>
              <a:buClr>
                <a:schemeClr val="dk1"/>
              </a:buClr>
              <a:buSzPts val="1100"/>
              <a:buChar char="●"/>
            </a:pPr>
            <a:r>
              <a:rPr lang="en">
                <a:solidFill>
                  <a:schemeClr val="dk1"/>
                </a:solidFill>
              </a:rPr>
              <a:t>This is a great option for comparing the documents </a:t>
            </a:r>
            <a:r>
              <a:rPr lang="en">
                <a:solidFill>
                  <a:srgbClr val="4285F4"/>
                </a:solidFill>
              </a:rPr>
              <a:t>[Explain]</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bd85970d78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bd85970d78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l">
              <a:lnSpc>
                <a:spcPct val="200000"/>
              </a:lnSpc>
              <a:spcBef>
                <a:spcPts val="0"/>
              </a:spcBef>
              <a:spcAft>
                <a:spcPts val="0"/>
              </a:spcAft>
              <a:buSzPts val="1200"/>
              <a:buChar char="●"/>
            </a:pPr>
            <a:r>
              <a:rPr lang="en" sz="1200"/>
              <a:t>Rolling window is a tool within Lexos that allows you to look at word trends across ‘</a:t>
            </a:r>
            <a:r>
              <a:rPr b="1" lang="en" sz="1200"/>
              <a:t>one’</a:t>
            </a:r>
            <a:r>
              <a:rPr lang="en" sz="1200"/>
              <a:t> document.</a:t>
            </a:r>
            <a:endParaRPr sz="1200"/>
          </a:p>
          <a:p>
            <a:pPr indent="-304800" lvl="0" marL="457200" rtl="0" algn="l">
              <a:lnSpc>
                <a:spcPct val="200000"/>
              </a:lnSpc>
              <a:spcBef>
                <a:spcPts val="0"/>
              </a:spcBef>
              <a:spcAft>
                <a:spcPts val="0"/>
              </a:spcAft>
              <a:buSzPts val="1200"/>
              <a:buChar char="●"/>
            </a:pPr>
            <a:r>
              <a:rPr lang="en" sz="1200"/>
              <a:t>This is a very helpful tool for analyzing a text in detail.</a:t>
            </a:r>
            <a:endParaRPr sz="1200"/>
          </a:p>
          <a:p>
            <a:pPr indent="-304800" lvl="0" marL="457200" rtl="0" algn="l">
              <a:lnSpc>
                <a:spcPct val="200000"/>
              </a:lnSpc>
              <a:spcBef>
                <a:spcPts val="0"/>
              </a:spcBef>
              <a:spcAft>
                <a:spcPts val="0"/>
              </a:spcAft>
              <a:buSzPts val="1200"/>
              <a:buChar char="●"/>
            </a:pPr>
            <a:r>
              <a:rPr lang="en"/>
              <a:t>You can Go to “Visualize-&gt; Rolling Window” and type in a search term you want to visualize.</a:t>
            </a:r>
            <a:endParaRPr/>
          </a:p>
          <a:p>
            <a:pPr indent="-304800" lvl="0" marL="457200" rtl="0" algn="l">
              <a:lnSpc>
                <a:spcPct val="200000"/>
              </a:lnSpc>
              <a:spcBef>
                <a:spcPts val="0"/>
              </a:spcBef>
              <a:spcAft>
                <a:spcPts val="0"/>
              </a:spcAft>
              <a:buSzPts val="1200"/>
              <a:buChar char="●"/>
            </a:pPr>
            <a:r>
              <a:rPr lang="en" sz="1200"/>
              <a:t>You can also search multiple ‘Words’ or “Strings” </a:t>
            </a:r>
            <a:r>
              <a:rPr lang="en" sz="1200">
                <a:solidFill>
                  <a:schemeClr val="dk1"/>
                </a:solidFill>
              </a:rPr>
              <a:t>by clicking the option </a:t>
            </a:r>
            <a:r>
              <a:rPr lang="en" sz="1200"/>
              <a:t>and separating words with a comma</a:t>
            </a:r>
            <a:endParaRPr sz="1200"/>
          </a:p>
          <a:p>
            <a:pPr indent="-304800" lvl="0" marL="457200" rtl="0" algn="l">
              <a:lnSpc>
                <a:spcPct val="200000"/>
              </a:lnSpc>
              <a:spcBef>
                <a:spcPts val="0"/>
              </a:spcBef>
              <a:spcAft>
                <a:spcPts val="0"/>
              </a:spcAft>
              <a:buSzPts val="1200"/>
              <a:buChar char="●"/>
            </a:pPr>
            <a:r>
              <a:rPr lang="en" sz="1200"/>
              <a:t>Choose a Window size (i.e. the number of words each “window” should contain). For shorter documents, it’s good to have a number like 300/500. For larger documents, you may want to make your window larger. Play around with the window size until you get a visualization that makes sense.</a:t>
            </a:r>
            <a:endParaRPr sz="1200"/>
          </a:p>
          <a:p>
            <a:pPr indent="-304800" lvl="0" marL="457200" rtl="0" algn="l">
              <a:lnSpc>
                <a:spcPct val="200000"/>
              </a:lnSpc>
              <a:spcBef>
                <a:spcPts val="0"/>
              </a:spcBef>
              <a:spcAft>
                <a:spcPts val="0"/>
              </a:spcAft>
              <a:buSzPts val="1200"/>
              <a:buChar char="●"/>
            </a:pPr>
            <a:r>
              <a:rPr lang="en" sz="1200"/>
              <a:t>Once you have provided all the details, just ‘Generate’ the results.</a:t>
            </a:r>
            <a:endParaRPr sz="1200"/>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bd85970d78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bd85970d78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l">
              <a:lnSpc>
                <a:spcPct val="200000"/>
              </a:lnSpc>
              <a:spcBef>
                <a:spcPts val="0"/>
              </a:spcBef>
              <a:spcAft>
                <a:spcPts val="0"/>
              </a:spcAft>
              <a:buSzPts val="1200"/>
              <a:buChar char="●"/>
            </a:pPr>
            <a:r>
              <a:rPr lang="en" sz="1200"/>
              <a:t>I looked for </a:t>
            </a:r>
            <a:r>
              <a:rPr lang="en" sz="1200"/>
              <a:t>words ‘class’, ‘information’ and ‘property’</a:t>
            </a:r>
            <a:r>
              <a:rPr lang="en" sz="1200"/>
              <a:t> </a:t>
            </a:r>
            <a:r>
              <a:rPr lang="en" sz="1200"/>
              <a:t>with a window of 200 (short document)</a:t>
            </a:r>
            <a:r>
              <a:rPr lang="en" sz="700"/>
              <a:t>, </a:t>
            </a:r>
            <a:endParaRPr sz="700"/>
          </a:p>
          <a:p>
            <a:pPr indent="-304800" lvl="0" marL="457200" rtl="0" algn="l">
              <a:lnSpc>
                <a:spcPct val="200000"/>
              </a:lnSpc>
              <a:spcBef>
                <a:spcPts val="0"/>
              </a:spcBef>
              <a:spcAft>
                <a:spcPts val="0"/>
              </a:spcAft>
              <a:buSzPts val="1200"/>
              <a:buChar char="●"/>
            </a:pPr>
            <a:r>
              <a:rPr lang="en" sz="1200"/>
              <a:t>we can get an idea of how these terms work together in the report. </a:t>
            </a:r>
            <a:endParaRPr sz="1200"/>
          </a:p>
          <a:p>
            <a:pPr indent="0" lvl="0" marL="0" rtl="0" algn="l">
              <a:lnSpc>
                <a:spcPct val="115000"/>
              </a:lnSpc>
              <a:spcBef>
                <a:spcPts val="1600"/>
              </a:spcBef>
              <a:spcAft>
                <a:spcPts val="1600"/>
              </a:spcAft>
              <a:buClr>
                <a:schemeClr val="dk1"/>
              </a:buClr>
              <a:buSzPts val="1100"/>
              <a:buFont typeface="Arial"/>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bd85970d78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bd85970d78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l">
              <a:lnSpc>
                <a:spcPct val="200000"/>
              </a:lnSpc>
              <a:spcBef>
                <a:spcPts val="0"/>
              </a:spcBef>
              <a:spcAft>
                <a:spcPts val="0"/>
              </a:spcAft>
              <a:buClr>
                <a:srgbClr val="000000"/>
              </a:buClr>
              <a:buSzPts val="1200"/>
              <a:buChar char="●"/>
            </a:pPr>
            <a:r>
              <a:rPr lang="en" sz="1200"/>
              <a:t>Dendrogram is another interesting tool, that you may or maynot choose to use</a:t>
            </a:r>
            <a:endParaRPr sz="1200"/>
          </a:p>
          <a:p>
            <a:pPr indent="-304800" lvl="0" marL="457200" rtl="0" algn="l">
              <a:lnSpc>
                <a:spcPct val="200000"/>
              </a:lnSpc>
              <a:spcBef>
                <a:spcPts val="0"/>
              </a:spcBef>
              <a:spcAft>
                <a:spcPts val="0"/>
              </a:spcAft>
              <a:buClr>
                <a:srgbClr val="000000"/>
              </a:buClr>
              <a:buSzPts val="1200"/>
              <a:buChar char="●"/>
            </a:pPr>
            <a:r>
              <a:rPr lang="en" sz="1200"/>
              <a:t>It requires at least two documents to compare. </a:t>
            </a:r>
            <a:endParaRPr sz="1200"/>
          </a:p>
          <a:p>
            <a:pPr indent="-304800" lvl="0" marL="457200" rtl="0" algn="l">
              <a:lnSpc>
                <a:spcPct val="200000"/>
              </a:lnSpc>
              <a:spcBef>
                <a:spcPts val="0"/>
              </a:spcBef>
              <a:spcAft>
                <a:spcPts val="0"/>
              </a:spcAft>
              <a:buClr>
                <a:srgbClr val="000000"/>
              </a:buClr>
              <a:buSzPts val="1200"/>
              <a:buChar char="●"/>
            </a:pPr>
            <a:r>
              <a:rPr lang="en" sz="1200"/>
              <a:t>Dendrograms are able to show the hierarchy between objects. It show:</a:t>
            </a:r>
            <a:endParaRPr sz="1200"/>
          </a:p>
          <a:p>
            <a:pPr indent="-304800" lvl="0" marL="457200" rtl="0" algn="l">
              <a:lnSpc>
                <a:spcPct val="200000"/>
              </a:lnSpc>
              <a:spcBef>
                <a:spcPts val="0"/>
              </a:spcBef>
              <a:spcAft>
                <a:spcPts val="0"/>
              </a:spcAft>
              <a:buClr>
                <a:srgbClr val="000000"/>
              </a:buClr>
              <a:buSzPts val="1200"/>
              <a:buFont typeface="Arial"/>
              <a:buChar char="●"/>
            </a:pPr>
            <a:r>
              <a:rPr lang="en" sz="1200"/>
              <a:t>Similarities between texts</a:t>
            </a:r>
            <a:endParaRPr sz="1200"/>
          </a:p>
          <a:p>
            <a:pPr indent="-304800" lvl="1" marL="914400" rtl="0" algn="l">
              <a:lnSpc>
                <a:spcPct val="200000"/>
              </a:lnSpc>
              <a:spcBef>
                <a:spcPts val="0"/>
              </a:spcBef>
              <a:spcAft>
                <a:spcPts val="0"/>
              </a:spcAft>
              <a:buClr>
                <a:srgbClr val="000000"/>
              </a:buClr>
              <a:buSzPts val="1200"/>
              <a:buFont typeface="Arial"/>
              <a:buChar char="○"/>
            </a:pPr>
            <a:r>
              <a:rPr lang="en" sz="1200"/>
              <a:t>The greater the distance between texts, the </a:t>
            </a:r>
            <a:r>
              <a:rPr b="1" lang="en" sz="1200"/>
              <a:t>less similar </a:t>
            </a:r>
            <a:r>
              <a:rPr lang="en" sz="1200"/>
              <a:t>they are</a:t>
            </a:r>
            <a:endParaRPr sz="1200"/>
          </a:p>
          <a:p>
            <a:pPr indent="-304800" lvl="1" marL="914400" rtl="0" algn="l">
              <a:lnSpc>
                <a:spcPct val="200000"/>
              </a:lnSpc>
              <a:spcBef>
                <a:spcPts val="0"/>
              </a:spcBef>
              <a:spcAft>
                <a:spcPts val="0"/>
              </a:spcAft>
              <a:buClr>
                <a:srgbClr val="000000"/>
              </a:buClr>
              <a:buSzPts val="1200"/>
              <a:buFont typeface="Arial"/>
              <a:buChar char="○"/>
            </a:pPr>
            <a:r>
              <a:rPr lang="en" sz="1200"/>
              <a:t>The smaller the distance between texts, the </a:t>
            </a:r>
            <a:r>
              <a:rPr b="1" lang="en" sz="1200"/>
              <a:t>more simila</a:t>
            </a:r>
            <a:r>
              <a:rPr lang="en" sz="1200"/>
              <a:t>r they are</a:t>
            </a:r>
            <a:endParaRPr sz="1200"/>
          </a:p>
          <a:p>
            <a:pPr indent="0" lvl="0" marL="0" rtl="0" algn="l">
              <a:lnSpc>
                <a:spcPct val="200000"/>
              </a:lnSpc>
              <a:spcBef>
                <a:spcPts val="1600"/>
              </a:spcBef>
              <a:spcAft>
                <a:spcPts val="1600"/>
              </a:spcAft>
              <a:buClr>
                <a:schemeClr val="dk1"/>
              </a:buClr>
              <a:buSzPts val="1100"/>
              <a:buFont typeface="Arial"/>
              <a:buNone/>
            </a:pPr>
            <a:r>
              <a:t/>
            </a:r>
            <a:endParaRPr sz="1200"/>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bd85970d78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bd85970d78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l">
              <a:lnSpc>
                <a:spcPct val="200000"/>
              </a:lnSpc>
              <a:spcBef>
                <a:spcPts val="0"/>
              </a:spcBef>
              <a:spcAft>
                <a:spcPts val="0"/>
              </a:spcAft>
              <a:buClr>
                <a:srgbClr val="666666"/>
              </a:buClr>
              <a:buSzPts val="1200"/>
              <a:buChar char="●"/>
            </a:pPr>
            <a:r>
              <a:rPr lang="en" sz="1200">
                <a:solidFill>
                  <a:srgbClr val="666666"/>
                </a:solidFill>
              </a:rPr>
              <a:t>Lexos allows you to </a:t>
            </a:r>
            <a:r>
              <a:rPr b="1" lang="en" sz="1200">
                <a:solidFill>
                  <a:srgbClr val="666666"/>
                </a:solidFill>
              </a:rPr>
              <a:t>save</a:t>
            </a:r>
            <a:r>
              <a:rPr lang="en" sz="1200">
                <a:solidFill>
                  <a:srgbClr val="666666"/>
                </a:solidFill>
              </a:rPr>
              <a:t> your results as a Lexos file. </a:t>
            </a:r>
            <a:endParaRPr sz="1200">
              <a:solidFill>
                <a:srgbClr val="666666"/>
              </a:solidFill>
            </a:endParaRPr>
          </a:p>
          <a:p>
            <a:pPr indent="-304800" lvl="0" marL="457200" rtl="0" algn="l">
              <a:lnSpc>
                <a:spcPct val="200000"/>
              </a:lnSpc>
              <a:spcBef>
                <a:spcPts val="0"/>
              </a:spcBef>
              <a:spcAft>
                <a:spcPts val="0"/>
              </a:spcAft>
              <a:buClr>
                <a:srgbClr val="666666"/>
              </a:buClr>
              <a:buSzPts val="1200"/>
              <a:buChar char="●"/>
            </a:pPr>
            <a:r>
              <a:rPr lang="en" sz="1200">
                <a:solidFill>
                  <a:srgbClr val="666666"/>
                </a:solidFill>
              </a:rPr>
              <a:t>If you do this, you can re-upload the Lexos file any time to access your cleaned-up corpus as well as the different analyses you’ve done. </a:t>
            </a:r>
            <a:endParaRPr sz="1200">
              <a:solidFill>
                <a:srgbClr val="666666"/>
              </a:solidFill>
            </a:endParaRPr>
          </a:p>
          <a:p>
            <a:pPr indent="-304800" lvl="0" marL="457200" rtl="0" algn="l">
              <a:lnSpc>
                <a:spcPct val="200000"/>
              </a:lnSpc>
              <a:spcBef>
                <a:spcPts val="0"/>
              </a:spcBef>
              <a:spcAft>
                <a:spcPts val="0"/>
              </a:spcAft>
              <a:buClr>
                <a:srgbClr val="666666"/>
              </a:buClr>
              <a:buSzPts val="1200"/>
              <a:buChar char="●"/>
            </a:pPr>
            <a:r>
              <a:rPr lang="en" sz="1200">
                <a:solidFill>
                  <a:srgbClr val="666666"/>
                </a:solidFill>
              </a:rPr>
              <a:t>You can also download modified text files from the “Manage” page, which you can use with other tools if you would like.</a:t>
            </a:r>
            <a:endParaRPr sz="1200">
              <a:solidFill>
                <a:srgbClr val="666666"/>
              </a:solidFill>
            </a:endParaRPr>
          </a:p>
          <a:p>
            <a:pPr indent="-304800" lvl="0" marL="457200" rtl="0" algn="l">
              <a:lnSpc>
                <a:spcPct val="200000"/>
              </a:lnSpc>
              <a:spcBef>
                <a:spcPts val="0"/>
              </a:spcBef>
              <a:spcAft>
                <a:spcPts val="0"/>
              </a:spcAft>
              <a:buClr>
                <a:srgbClr val="666666"/>
              </a:buClr>
              <a:buSzPts val="1200"/>
              <a:buChar char="●"/>
            </a:pPr>
            <a:r>
              <a:rPr lang="en" sz="1200">
                <a:solidFill>
                  <a:srgbClr val="666666"/>
                </a:solidFill>
              </a:rPr>
              <a:t>You can also save individual visualizations as images (PNGs). </a:t>
            </a:r>
            <a:endParaRPr sz="1200">
              <a:solidFill>
                <a:srgbClr val="666666"/>
              </a:solidFill>
            </a:endParaRPr>
          </a:p>
          <a:p>
            <a:pPr indent="-304800" lvl="0" marL="457200" rtl="0" algn="l">
              <a:lnSpc>
                <a:spcPct val="200000"/>
              </a:lnSpc>
              <a:spcBef>
                <a:spcPts val="0"/>
              </a:spcBef>
              <a:spcAft>
                <a:spcPts val="0"/>
              </a:spcAft>
              <a:buClr>
                <a:srgbClr val="666666"/>
              </a:buClr>
              <a:buSzPts val="1200"/>
              <a:buChar char="●"/>
            </a:pPr>
            <a:r>
              <a:rPr lang="en" sz="1200">
                <a:solidFill>
                  <a:srgbClr val="666666"/>
                </a:solidFill>
              </a:rPr>
              <a:t>Finally, if you want to start over, you can “Reset” your Lexos dashboard.</a:t>
            </a:r>
            <a:endParaRPr sz="1200">
              <a:solidFill>
                <a:srgbClr val="666666"/>
              </a:solidFill>
            </a:endParaRPr>
          </a:p>
          <a:p>
            <a:pPr indent="0" lvl="0" marL="0" rtl="0" algn="l">
              <a:lnSpc>
                <a:spcPct val="200000"/>
              </a:lnSpc>
              <a:spcBef>
                <a:spcPts val="1600"/>
              </a:spcBef>
              <a:spcAft>
                <a:spcPts val="0"/>
              </a:spcAft>
              <a:buNone/>
            </a:pPr>
            <a:r>
              <a:rPr lang="en" sz="1200">
                <a:solidFill>
                  <a:srgbClr val="4285F4"/>
                </a:solidFill>
              </a:rPr>
              <a:t>-------</a:t>
            </a:r>
            <a:endParaRPr sz="1200">
              <a:solidFill>
                <a:srgbClr val="4285F4"/>
              </a:solidFill>
            </a:endParaRPr>
          </a:p>
          <a:p>
            <a:pPr indent="0" lvl="0" marL="0" rtl="0" algn="l">
              <a:lnSpc>
                <a:spcPct val="200000"/>
              </a:lnSpc>
              <a:spcBef>
                <a:spcPts val="0"/>
              </a:spcBef>
              <a:spcAft>
                <a:spcPts val="0"/>
              </a:spcAft>
              <a:buNone/>
            </a:pPr>
            <a:r>
              <a:rPr lang="en" sz="1200">
                <a:solidFill>
                  <a:srgbClr val="4285F4"/>
                </a:solidFill>
              </a:rPr>
              <a:t>IF TIME PERMIT,</a:t>
            </a:r>
            <a:endParaRPr sz="1200">
              <a:solidFill>
                <a:srgbClr val="4285F4"/>
              </a:solidFill>
            </a:endParaRPr>
          </a:p>
          <a:p>
            <a:pPr indent="-304800" lvl="0" marL="457200" rtl="0" algn="l">
              <a:lnSpc>
                <a:spcPct val="200000"/>
              </a:lnSpc>
              <a:spcBef>
                <a:spcPts val="1200"/>
              </a:spcBef>
              <a:spcAft>
                <a:spcPts val="0"/>
              </a:spcAft>
              <a:buClr>
                <a:schemeClr val="dk1"/>
              </a:buClr>
              <a:buSzPts val="1200"/>
              <a:buChar char="●"/>
            </a:pPr>
            <a:r>
              <a:rPr lang="en" sz="1200">
                <a:solidFill>
                  <a:schemeClr val="dk1"/>
                </a:solidFill>
              </a:rPr>
              <a:t>Now Julianna will show you the Voyant tool. [Given the limited time that we have, You may just look at the demonstration and explore the tool later using the handout document in GitHub folder.]</a:t>
            </a:r>
            <a:endParaRPr sz="1200">
              <a:solidFill>
                <a:srgbClr val="666666"/>
              </a:solidFill>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11eb8b44f7b_0_4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7" name="Google Shape;407;g11eb8b44f7b_0_4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latin typeface="Cambria"/>
                <a:ea typeface="Cambria"/>
                <a:cs typeface="Cambria"/>
                <a:sym typeface="Cambria"/>
              </a:rPr>
              <a:t>Use the sample text or texts of your choice and begin practicing web-browser text analysis</a:t>
            </a:r>
            <a:r>
              <a:rPr lang="en">
                <a:solidFill>
                  <a:schemeClr val="dk1"/>
                </a:solidFill>
                <a:latin typeface="Cambria"/>
                <a:ea typeface="Cambria"/>
                <a:cs typeface="Cambria"/>
                <a:sym typeface="Cambria"/>
              </a:rPr>
              <a:t>. </a:t>
            </a:r>
            <a:r>
              <a:rPr b="1" lang="en">
                <a:solidFill>
                  <a:schemeClr val="dk1"/>
                </a:solidFill>
                <a:latin typeface="Cambria"/>
                <a:ea typeface="Cambria"/>
                <a:cs typeface="Cambria"/>
                <a:sym typeface="Cambria"/>
              </a:rPr>
              <a:t>Explore Lexos's features!</a:t>
            </a:r>
            <a:endParaRPr b="1">
              <a:solidFill>
                <a:schemeClr val="dk1"/>
              </a:solidFill>
              <a:latin typeface="Cambria"/>
              <a:ea typeface="Cambria"/>
              <a:cs typeface="Cambria"/>
              <a:sym typeface="Cambria"/>
            </a:endParaRPr>
          </a:p>
          <a:p>
            <a:pPr indent="0" lvl="0" marL="0" rtl="0" algn="l">
              <a:lnSpc>
                <a:spcPct val="115000"/>
              </a:lnSpc>
              <a:spcBef>
                <a:spcPts val="1600"/>
              </a:spcBef>
              <a:spcAft>
                <a:spcPts val="0"/>
              </a:spcAft>
              <a:buClr>
                <a:schemeClr val="dk1"/>
              </a:buClr>
              <a:buSzPts val="1100"/>
              <a:buFont typeface="Arial"/>
              <a:buNone/>
            </a:pPr>
            <a:r>
              <a:rPr lang="en">
                <a:solidFill>
                  <a:schemeClr val="dk1"/>
                </a:solidFill>
                <a:latin typeface="Cambria"/>
                <a:ea typeface="Cambria"/>
                <a:cs typeface="Cambria"/>
                <a:sym typeface="Cambria"/>
              </a:rPr>
              <a:t>Discussion Prompts</a:t>
            </a:r>
            <a:endParaRPr>
              <a:solidFill>
                <a:schemeClr val="dk1"/>
              </a:solidFill>
              <a:latin typeface="Cambria"/>
              <a:ea typeface="Cambria"/>
              <a:cs typeface="Cambria"/>
              <a:sym typeface="Cambria"/>
            </a:endParaRPr>
          </a:p>
          <a:p>
            <a:pPr indent="-298450" lvl="0" marL="457200" rtl="0" algn="l">
              <a:lnSpc>
                <a:spcPct val="115000"/>
              </a:lnSpc>
              <a:spcBef>
                <a:spcPts val="1600"/>
              </a:spcBef>
              <a:spcAft>
                <a:spcPts val="0"/>
              </a:spcAft>
              <a:buClr>
                <a:schemeClr val="dk1"/>
              </a:buClr>
              <a:buSzPts val="1100"/>
              <a:buFont typeface="Cambria"/>
              <a:buChar char="●"/>
            </a:pPr>
            <a:r>
              <a:rPr lang="en">
                <a:solidFill>
                  <a:schemeClr val="dk1"/>
                </a:solidFill>
                <a:latin typeface="Cambria"/>
                <a:ea typeface="Cambria"/>
                <a:cs typeface="Cambria"/>
                <a:sym typeface="Cambria"/>
              </a:rPr>
              <a:t>What difference did you notice between Voyant and Lexos? </a:t>
            </a:r>
            <a:endParaRPr>
              <a:solidFill>
                <a:schemeClr val="dk1"/>
              </a:solidFill>
              <a:latin typeface="Cambria"/>
              <a:ea typeface="Cambria"/>
              <a:cs typeface="Cambria"/>
              <a:sym typeface="Cambria"/>
            </a:endParaRPr>
          </a:p>
          <a:p>
            <a:pPr indent="-298450" lvl="0" marL="457200" rtl="0" algn="l">
              <a:lnSpc>
                <a:spcPct val="115000"/>
              </a:lnSpc>
              <a:spcBef>
                <a:spcPts val="0"/>
              </a:spcBef>
              <a:spcAft>
                <a:spcPts val="0"/>
              </a:spcAft>
              <a:buClr>
                <a:schemeClr val="dk1"/>
              </a:buClr>
              <a:buSzPts val="1100"/>
              <a:buFont typeface="Cambria"/>
              <a:buChar char="●"/>
            </a:pPr>
            <a:r>
              <a:rPr lang="en">
                <a:solidFill>
                  <a:schemeClr val="dk1"/>
                </a:solidFill>
                <a:latin typeface="Cambria"/>
                <a:ea typeface="Cambria"/>
                <a:cs typeface="Cambria"/>
                <a:sym typeface="Cambria"/>
              </a:rPr>
              <a:t>Which tool do you prefer and why?</a:t>
            </a:r>
            <a:endParaRPr>
              <a:solidFill>
                <a:schemeClr val="dk1"/>
              </a:solidFill>
              <a:latin typeface="Cambria"/>
              <a:ea typeface="Cambria"/>
              <a:cs typeface="Cambria"/>
              <a:sym typeface="Cambria"/>
            </a:endParaRPr>
          </a:p>
          <a:p>
            <a:pPr indent="-298450" lvl="0" marL="457200" rtl="0" algn="l">
              <a:lnSpc>
                <a:spcPct val="115000"/>
              </a:lnSpc>
              <a:spcBef>
                <a:spcPts val="0"/>
              </a:spcBef>
              <a:spcAft>
                <a:spcPts val="0"/>
              </a:spcAft>
              <a:buClr>
                <a:schemeClr val="dk1"/>
              </a:buClr>
              <a:buSzPts val="1100"/>
              <a:buFont typeface="Cambria"/>
              <a:buChar char="●"/>
            </a:pPr>
            <a:r>
              <a:rPr lang="en">
                <a:solidFill>
                  <a:schemeClr val="dk1"/>
                </a:solidFill>
                <a:latin typeface="Cambria"/>
                <a:ea typeface="Cambria"/>
                <a:cs typeface="Cambria"/>
                <a:sym typeface="Cambria"/>
              </a:rPr>
              <a:t>How would you want to use these tools in this class and future?</a:t>
            </a:r>
            <a:endParaRPr>
              <a:solidFill>
                <a:schemeClr val="dk1"/>
              </a:solidFill>
              <a:latin typeface="Cambria"/>
              <a:ea typeface="Cambria"/>
              <a:cs typeface="Cambria"/>
              <a:sym typeface="Cambria"/>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g11eb8b44f7b_0_4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3" name="Google Shape;413;g11eb8b44f7b_0_4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SzPts val="1100"/>
              <a:buFont typeface="Cambria"/>
              <a:buChar char="●"/>
            </a:pPr>
            <a:r>
              <a:rPr lang="en">
                <a:latin typeface="Cambria"/>
                <a:ea typeface="Cambria"/>
                <a:cs typeface="Cambria"/>
                <a:sym typeface="Cambria"/>
              </a:rPr>
              <a:t>We thank you for time and attention. </a:t>
            </a:r>
            <a:endParaRPr>
              <a:latin typeface="Cambria"/>
              <a:ea typeface="Cambria"/>
              <a:cs typeface="Cambria"/>
              <a:sym typeface="Cambria"/>
            </a:endParaRPr>
          </a:p>
          <a:p>
            <a:pPr indent="-298450" lvl="0" marL="457200" rtl="0" algn="l">
              <a:lnSpc>
                <a:spcPct val="115000"/>
              </a:lnSpc>
              <a:spcBef>
                <a:spcPts val="0"/>
              </a:spcBef>
              <a:spcAft>
                <a:spcPts val="0"/>
              </a:spcAft>
              <a:buSzPts val="1100"/>
              <a:buFont typeface="Cambria"/>
              <a:buChar char="●"/>
            </a:pPr>
            <a:r>
              <a:rPr lang="en">
                <a:latin typeface="Cambria"/>
                <a:ea typeface="Cambria"/>
                <a:cs typeface="Cambria"/>
                <a:sym typeface="Cambria"/>
              </a:rPr>
              <a:t>We hope you will use these tools and explore the possibility of text analysis in your assignments and projects.</a:t>
            </a:r>
            <a:endParaRPr>
              <a:latin typeface="Cambria"/>
              <a:ea typeface="Cambria"/>
              <a:cs typeface="Cambria"/>
              <a:sym typeface="Cambria"/>
            </a:endParaRPr>
          </a:p>
          <a:p>
            <a:pPr indent="-298450" lvl="0" marL="457200" rtl="0" algn="l">
              <a:lnSpc>
                <a:spcPct val="115000"/>
              </a:lnSpc>
              <a:spcBef>
                <a:spcPts val="0"/>
              </a:spcBef>
              <a:spcAft>
                <a:spcPts val="0"/>
              </a:spcAft>
              <a:buSzPts val="1100"/>
              <a:buFont typeface="Cambria"/>
              <a:buChar char="●"/>
            </a:pPr>
            <a:r>
              <a:rPr lang="en">
                <a:latin typeface="Cambria"/>
                <a:ea typeface="Cambria"/>
                <a:cs typeface="Cambria"/>
                <a:sym typeface="Cambria"/>
              </a:rPr>
              <a:t>Thank you Prof. Aldrich for this partnership</a:t>
            </a:r>
            <a:endParaRPr>
              <a:latin typeface="Cambria"/>
              <a:ea typeface="Cambria"/>
              <a:cs typeface="Cambria"/>
              <a:sym typeface="Cambria"/>
            </a:endParaRPr>
          </a:p>
          <a:p>
            <a:pPr indent="-298450" lvl="0" marL="457200" rtl="0" algn="l">
              <a:lnSpc>
                <a:spcPct val="115000"/>
              </a:lnSpc>
              <a:spcBef>
                <a:spcPts val="0"/>
              </a:spcBef>
              <a:spcAft>
                <a:spcPts val="0"/>
              </a:spcAft>
              <a:buSzPts val="1100"/>
              <a:buFont typeface="Cambria"/>
              <a:buChar char="●"/>
            </a:pPr>
            <a:r>
              <a:rPr lang="en">
                <a:latin typeface="Cambria"/>
                <a:ea typeface="Cambria"/>
                <a:cs typeface="Cambria"/>
                <a:sym typeface="Cambria"/>
              </a:rPr>
              <a:t>Take care and Good night</a:t>
            </a:r>
            <a:endParaRPr>
              <a:latin typeface="Cambria"/>
              <a:ea typeface="Cambria"/>
              <a:cs typeface="Cambria"/>
              <a:sym typeface="Cambria"/>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11eb8b44f7b_0_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11eb8b44f7b_0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u="sng">
                <a:solidFill>
                  <a:schemeClr val="hlink"/>
                </a:solidFill>
                <a:latin typeface="Cambria"/>
                <a:ea typeface="Cambria"/>
                <a:cs typeface="Cambria"/>
                <a:sym typeface="Cambria"/>
                <a:hlinkClick r:id="rId2"/>
              </a:rPr>
              <a:t>https://core.ac.uk/download/pdf/158313275.pdf</a:t>
            </a:r>
            <a:r>
              <a:rPr lang="en">
                <a:latin typeface="Cambria"/>
                <a:ea typeface="Cambria"/>
                <a:cs typeface="Cambria"/>
                <a:sym typeface="Cambria"/>
              </a:rPr>
              <a:t> </a:t>
            </a:r>
            <a:endParaRPr>
              <a:latin typeface="Cambria"/>
              <a:ea typeface="Cambria"/>
              <a:cs typeface="Cambria"/>
              <a:sym typeface="Cambria"/>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11eb8b44f7b_0_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11eb8b44f7b_0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Clr>
                <a:schemeClr val="dk1"/>
              </a:buClr>
              <a:buSzPts val="1100"/>
              <a:buFont typeface="Arial"/>
              <a:buChar char="●"/>
            </a:pPr>
            <a:r>
              <a:rPr b="1" lang="en">
                <a:solidFill>
                  <a:schemeClr val="dk1"/>
                </a:solidFill>
                <a:latin typeface="Cambria"/>
                <a:ea typeface="Cambria"/>
                <a:cs typeface="Cambria"/>
                <a:sym typeface="Cambria"/>
              </a:rPr>
              <a:t>Corpus (plural–corpora)</a:t>
            </a:r>
            <a:r>
              <a:rPr lang="en">
                <a:solidFill>
                  <a:schemeClr val="dk1"/>
                </a:solidFill>
                <a:latin typeface="Cambria"/>
                <a:ea typeface="Cambria"/>
                <a:cs typeface="Cambria"/>
                <a:sym typeface="Cambria"/>
              </a:rPr>
              <a:t>: A collection of texts used for analysis and research purposes. </a:t>
            </a:r>
            <a:endParaRPr>
              <a:solidFill>
                <a:schemeClr val="dk1"/>
              </a:solidFill>
              <a:latin typeface="Cambria"/>
              <a:ea typeface="Cambria"/>
              <a:cs typeface="Cambria"/>
              <a:sym typeface="Cambria"/>
            </a:endParaRPr>
          </a:p>
          <a:p>
            <a:pPr indent="-298450" lvl="0" marL="457200" rtl="0" algn="l">
              <a:lnSpc>
                <a:spcPct val="115000"/>
              </a:lnSpc>
              <a:spcBef>
                <a:spcPts val="0"/>
              </a:spcBef>
              <a:spcAft>
                <a:spcPts val="0"/>
              </a:spcAft>
              <a:buClr>
                <a:schemeClr val="dk1"/>
              </a:buClr>
              <a:buSzPts val="1100"/>
              <a:buFont typeface="Arial"/>
              <a:buChar char="●"/>
            </a:pPr>
            <a:r>
              <a:rPr b="1" lang="en">
                <a:solidFill>
                  <a:schemeClr val="dk1"/>
                </a:solidFill>
                <a:latin typeface="Cambria"/>
                <a:ea typeface="Cambria"/>
                <a:cs typeface="Cambria"/>
                <a:sym typeface="Cambria"/>
              </a:rPr>
              <a:t>Stop words</a:t>
            </a:r>
            <a:r>
              <a:rPr lang="en">
                <a:solidFill>
                  <a:schemeClr val="dk1"/>
                </a:solidFill>
                <a:latin typeface="Cambria"/>
                <a:ea typeface="Cambria"/>
                <a:cs typeface="Cambria"/>
                <a:sym typeface="Cambria"/>
              </a:rPr>
              <a:t>: Words that appear frequently in a language, like pronouns, prepositions, and basic verbs. These are often removed for computational analysis. Some English stop words include: a, the, she, he, I, me, us, of, is, would, could, should, etc. </a:t>
            </a:r>
            <a:endParaRPr>
              <a:solidFill>
                <a:schemeClr val="dk1"/>
              </a:solidFill>
              <a:latin typeface="Cambria"/>
              <a:ea typeface="Cambria"/>
              <a:cs typeface="Cambria"/>
              <a:sym typeface="Cambria"/>
            </a:endParaRPr>
          </a:p>
          <a:p>
            <a:pPr indent="-298450" lvl="0" marL="457200" rtl="0" algn="l">
              <a:lnSpc>
                <a:spcPct val="115000"/>
              </a:lnSpc>
              <a:spcBef>
                <a:spcPts val="0"/>
              </a:spcBef>
              <a:spcAft>
                <a:spcPts val="0"/>
              </a:spcAft>
              <a:buClr>
                <a:schemeClr val="dk1"/>
              </a:buClr>
              <a:buSzPts val="1100"/>
              <a:buFont typeface="Arial"/>
              <a:buChar char="●"/>
            </a:pPr>
            <a:r>
              <a:rPr b="1" lang="en">
                <a:solidFill>
                  <a:schemeClr val="dk1"/>
                </a:solidFill>
                <a:latin typeface="Cambria"/>
                <a:ea typeface="Cambria"/>
                <a:cs typeface="Cambria"/>
                <a:sym typeface="Cambria"/>
              </a:rPr>
              <a:t>Word Count Frequency:</a:t>
            </a:r>
            <a:r>
              <a:rPr lang="en">
                <a:solidFill>
                  <a:schemeClr val="dk1"/>
                </a:solidFill>
                <a:latin typeface="Cambria"/>
                <a:ea typeface="Cambria"/>
                <a:cs typeface="Cambria"/>
                <a:sym typeface="Cambria"/>
              </a:rPr>
              <a:t> Counting the total times a word appears in a text/corpus or the percentage of how often it appears.</a:t>
            </a:r>
            <a:endParaRPr>
              <a:solidFill>
                <a:schemeClr val="dk1"/>
              </a:solidFill>
              <a:latin typeface="Cambria"/>
              <a:ea typeface="Cambria"/>
              <a:cs typeface="Cambria"/>
              <a:sym typeface="Cambria"/>
            </a:endParaRPr>
          </a:p>
          <a:p>
            <a:pPr indent="-298450" lvl="0" marL="457200" rtl="0" algn="l">
              <a:lnSpc>
                <a:spcPct val="115000"/>
              </a:lnSpc>
              <a:spcBef>
                <a:spcPts val="0"/>
              </a:spcBef>
              <a:spcAft>
                <a:spcPts val="0"/>
              </a:spcAft>
              <a:buClr>
                <a:schemeClr val="dk1"/>
              </a:buClr>
              <a:buSzPts val="1100"/>
              <a:buFont typeface="Arial"/>
              <a:buChar char="●"/>
            </a:pPr>
            <a:r>
              <a:rPr b="1" lang="en">
                <a:solidFill>
                  <a:schemeClr val="dk1"/>
                </a:solidFill>
                <a:latin typeface="Cambria"/>
                <a:ea typeface="Cambria"/>
                <a:cs typeface="Cambria"/>
                <a:sym typeface="Cambria"/>
              </a:rPr>
              <a:t>nGram:</a:t>
            </a:r>
            <a:r>
              <a:rPr lang="en">
                <a:solidFill>
                  <a:schemeClr val="dk1"/>
                </a:solidFill>
                <a:latin typeface="Cambria"/>
                <a:ea typeface="Cambria"/>
                <a:cs typeface="Cambria"/>
                <a:sym typeface="Cambria"/>
              </a:rPr>
              <a:t> A continuous sequence of </a:t>
            </a:r>
            <a:r>
              <a:rPr i="1" lang="en">
                <a:solidFill>
                  <a:schemeClr val="dk1"/>
                </a:solidFill>
                <a:latin typeface="Cambria"/>
                <a:ea typeface="Cambria"/>
                <a:cs typeface="Cambria"/>
                <a:sym typeface="Cambria"/>
              </a:rPr>
              <a:t>n</a:t>
            </a:r>
            <a:r>
              <a:rPr lang="en">
                <a:solidFill>
                  <a:schemeClr val="dk1"/>
                </a:solidFill>
                <a:latin typeface="Cambria"/>
                <a:ea typeface="Cambria"/>
                <a:cs typeface="Cambria"/>
                <a:sym typeface="Cambria"/>
              </a:rPr>
              <a:t> items in a text. A bigram (or 2 continuous words) could be ‘United States,’ while a trigram (3 words) could be ‘yes we can.’</a:t>
            </a:r>
            <a:endParaRPr>
              <a:solidFill>
                <a:schemeClr val="dk1"/>
              </a:solidFill>
              <a:latin typeface="Cambria"/>
              <a:ea typeface="Cambria"/>
              <a:cs typeface="Cambria"/>
              <a:sym typeface="Cambria"/>
            </a:endParaRPr>
          </a:p>
          <a:p>
            <a:pPr indent="-298450" lvl="0" marL="457200" rtl="0" algn="l">
              <a:lnSpc>
                <a:spcPct val="115000"/>
              </a:lnSpc>
              <a:spcBef>
                <a:spcPts val="0"/>
              </a:spcBef>
              <a:spcAft>
                <a:spcPts val="0"/>
              </a:spcAft>
              <a:buClr>
                <a:schemeClr val="dk1"/>
              </a:buClr>
              <a:buSzPts val="1100"/>
              <a:buFont typeface="Arial"/>
              <a:buChar char="●"/>
            </a:pPr>
            <a:r>
              <a:rPr b="1" lang="en">
                <a:solidFill>
                  <a:schemeClr val="dk1"/>
                </a:solidFill>
                <a:latin typeface="Cambria"/>
                <a:ea typeface="Cambria"/>
                <a:cs typeface="Cambria"/>
                <a:sym typeface="Cambria"/>
              </a:rPr>
              <a:t>Sentiment Analysis</a:t>
            </a:r>
            <a:r>
              <a:rPr lang="en">
                <a:solidFill>
                  <a:schemeClr val="dk1"/>
                </a:solidFill>
                <a:latin typeface="Cambria"/>
                <a:ea typeface="Cambria"/>
                <a:cs typeface="Cambria"/>
                <a:sym typeface="Cambria"/>
              </a:rPr>
              <a:t>: Measuring the sentiment of a text based on a scale such as negative/positive or happy/sad. Each word has a particular weight to determine where on the scale it falls, and these weights are calculated to determine a text’s overall sentiment.</a:t>
            </a:r>
            <a:endParaRPr>
              <a:solidFill>
                <a:schemeClr val="dk1"/>
              </a:solidFill>
              <a:latin typeface="Cambria"/>
              <a:ea typeface="Cambria"/>
              <a:cs typeface="Cambria"/>
              <a:sym typeface="Cambria"/>
            </a:endParaRPr>
          </a:p>
          <a:p>
            <a:pPr indent="0" lvl="0" marL="0" rtl="0" algn="l">
              <a:lnSpc>
                <a:spcPct val="115000"/>
              </a:lnSpc>
              <a:spcBef>
                <a:spcPts val="1200"/>
              </a:spcBef>
              <a:spcAft>
                <a:spcPts val="0"/>
              </a:spcAft>
              <a:buNone/>
            </a:pPr>
            <a:r>
              <a:t/>
            </a:r>
            <a:endParaRPr>
              <a:solidFill>
                <a:schemeClr val="dk1"/>
              </a:solidFill>
              <a:latin typeface="Cambria"/>
              <a:ea typeface="Cambria"/>
              <a:cs typeface="Cambria"/>
              <a:sym typeface="Cambria"/>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11eb8b44f7b_0_2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11eb8b44f7b_0_2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Clr>
                <a:schemeClr val="dk1"/>
              </a:buClr>
              <a:buSzPts val="1100"/>
              <a:buFont typeface="Cambria"/>
              <a:buChar char="●"/>
            </a:pPr>
            <a:r>
              <a:rPr lang="en">
                <a:solidFill>
                  <a:schemeClr val="dk1"/>
                </a:solidFill>
                <a:latin typeface="Cambria"/>
                <a:ea typeface="Cambria"/>
                <a:cs typeface="Cambria"/>
                <a:sym typeface="Cambria"/>
              </a:rPr>
              <a:t>Has someone read a research or newspaper article that has used text analysis ?</a:t>
            </a:r>
            <a:endParaRPr>
              <a:solidFill>
                <a:schemeClr val="dk1"/>
              </a:solidFill>
              <a:latin typeface="Cambria"/>
              <a:ea typeface="Cambria"/>
              <a:cs typeface="Cambria"/>
              <a:sym typeface="Cambria"/>
            </a:endParaRPr>
          </a:p>
          <a:p>
            <a:pPr indent="-298450" lvl="0" marL="457200" rtl="0" algn="l">
              <a:lnSpc>
                <a:spcPct val="115000"/>
              </a:lnSpc>
              <a:spcBef>
                <a:spcPts val="0"/>
              </a:spcBef>
              <a:spcAft>
                <a:spcPts val="0"/>
              </a:spcAft>
              <a:buClr>
                <a:schemeClr val="dk1"/>
              </a:buClr>
              <a:buSzPts val="1100"/>
              <a:buFont typeface="Cambria"/>
              <a:buChar char="●"/>
            </a:pPr>
            <a:r>
              <a:rPr lang="en">
                <a:solidFill>
                  <a:schemeClr val="dk1"/>
                </a:solidFill>
                <a:latin typeface="Cambria"/>
                <a:ea typeface="Cambria"/>
                <a:cs typeface="Cambria"/>
                <a:sym typeface="Cambria"/>
              </a:rPr>
              <a:t>Would someone like to share?</a:t>
            </a:r>
            <a:endParaRPr>
              <a:latin typeface="Cambria"/>
              <a:ea typeface="Cambria"/>
              <a:cs typeface="Cambria"/>
              <a:sym typeface="Cambria"/>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11eb8b44f7b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11eb8b44f7b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Clr>
                <a:schemeClr val="dk1"/>
              </a:buClr>
              <a:buSzPts val="1100"/>
              <a:buFont typeface="Cambria"/>
              <a:buChar char="●"/>
            </a:pPr>
            <a:r>
              <a:rPr lang="en">
                <a:solidFill>
                  <a:schemeClr val="dk1"/>
                </a:solidFill>
                <a:latin typeface="Cambria"/>
                <a:ea typeface="Cambria"/>
                <a:cs typeface="Cambria"/>
                <a:sym typeface="Cambria"/>
              </a:rPr>
              <a:t>This is a journal article titled “The </a:t>
            </a:r>
            <a:r>
              <a:rPr lang="en">
                <a:solidFill>
                  <a:schemeClr val="dk1"/>
                </a:solidFill>
                <a:latin typeface="Cambria"/>
                <a:ea typeface="Cambria"/>
                <a:cs typeface="Cambria"/>
                <a:sym typeface="Cambria"/>
              </a:rPr>
              <a:t>Life Cycle</a:t>
            </a:r>
            <a:r>
              <a:rPr lang="en">
                <a:solidFill>
                  <a:schemeClr val="dk1"/>
                </a:solidFill>
                <a:latin typeface="Cambria"/>
                <a:ea typeface="Cambria"/>
                <a:cs typeface="Cambria"/>
                <a:sym typeface="Cambria"/>
              </a:rPr>
              <a:t> of Genres”, by Tes Underwood. </a:t>
            </a:r>
            <a:endParaRPr>
              <a:solidFill>
                <a:schemeClr val="dk1"/>
              </a:solidFill>
              <a:latin typeface="Cambria"/>
              <a:ea typeface="Cambria"/>
              <a:cs typeface="Cambria"/>
              <a:sym typeface="Cambria"/>
            </a:endParaRPr>
          </a:p>
          <a:p>
            <a:pPr indent="-298450" lvl="0" marL="457200" rtl="0" algn="l">
              <a:lnSpc>
                <a:spcPct val="115000"/>
              </a:lnSpc>
              <a:spcBef>
                <a:spcPts val="0"/>
              </a:spcBef>
              <a:spcAft>
                <a:spcPts val="0"/>
              </a:spcAft>
              <a:buClr>
                <a:schemeClr val="dk1"/>
              </a:buClr>
              <a:buSzPts val="1100"/>
              <a:buFont typeface="Cambria"/>
              <a:buChar char="●"/>
            </a:pPr>
            <a:r>
              <a:t/>
            </a:r>
            <a:endParaRPr>
              <a:solidFill>
                <a:schemeClr val="dk1"/>
              </a:solidFill>
              <a:latin typeface="Cambria"/>
              <a:ea typeface="Cambria"/>
              <a:cs typeface="Cambria"/>
              <a:sym typeface="Cambria"/>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b092cf40f9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b092cf40f9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200000"/>
              </a:lnSpc>
              <a:spcBef>
                <a:spcPts val="0"/>
              </a:spcBef>
              <a:spcAft>
                <a:spcPts val="0"/>
              </a:spcAft>
              <a:buSzPts val="1100"/>
              <a:buChar char="●"/>
            </a:pPr>
            <a:r>
              <a:rPr lang="en"/>
              <a:t>This article by the Pew Research Center claims that “</a:t>
            </a:r>
            <a:r>
              <a:rPr lang="en">
                <a:solidFill>
                  <a:schemeClr val="dk1"/>
                </a:solidFill>
                <a:highlight>
                  <a:srgbClr val="FFFFFF"/>
                </a:highlight>
              </a:rPr>
              <a:t>Social media posts from members of Congress referencing “Black lives matter” increased dramatically in the weeks following the death of George Floyd. There were </a:t>
            </a:r>
            <a:r>
              <a:rPr lang="en" u="sng">
                <a:solidFill>
                  <a:schemeClr val="dk1"/>
                </a:solidFill>
                <a:highlight>
                  <a:srgbClr val="FFFFFF"/>
                </a:highlight>
              </a:rPr>
              <a:t>more total mentions of the phrase “Black lives matter” and the #BlackLivesMatter</a:t>
            </a:r>
            <a:r>
              <a:rPr lang="en">
                <a:solidFill>
                  <a:schemeClr val="dk1"/>
                </a:solidFill>
                <a:highlight>
                  <a:srgbClr val="FFFFFF"/>
                </a:highlight>
              </a:rPr>
              <a:t> </a:t>
            </a:r>
            <a:r>
              <a:rPr lang="en" u="sng">
                <a:solidFill>
                  <a:schemeClr val="dk1"/>
                </a:solidFill>
                <a:highlight>
                  <a:srgbClr val="FFFFFF"/>
                </a:highlight>
              </a:rPr>
              <a:t>hashtag from members of the 116th Congress on Twitter and Facebook between May 25 and June 14, 2020, than from all members of Congress in the five years prior.</a:t>
            </a:r>
            <a:endParaRPr u="sng">
              <a:solidFill>
                <a:schemeClr val="dk1"/>
              </a:solidFill>
              <a:highlight>
                <a:srgbClr val="FFFFFF"/>
              </a:highlight>
            </a:endParaRPr>
          </a:p>
          <a:p>
            <a:pPr indent="-298450" lvl="0" marL="457200" rtl="0" algn="l">
              <a:lnSpc>
                <a:spcPct val="200000"/>
              </a:lnSpc>
              <a:spcBef>
                <a:spcPts val="0"/>
              </a:spcBef>
              <a:spcAft>
                <a:spcPts val="0"/>
              </a:spcAft>
              <a:buClr>
                <a:schemeClr val="dk1"/>
              </a:buClr>
              <a:buSzPts val="1100"/>
              <a:buChar char="●"/>
            </a:pPr>
            <a:r>
              <a:rPr lang="en">
                <a:solidFill>
                  <a:schemeClr val="dk1"/>
                </a:solidFill>
                <a:highlight>
                  <a:srgbClr val="FFFFFF"/>
                </a:highlight>
              </a:rPr>
              <a:t>I am aware that the content of this article may be disturbing, however I am still sharing it with you because this is a </a:t>
            </a:r>
            <a:r>
              <a:rPr lang="en">
                <a:solidFill>
                  <a:schemeClr val="dk1"/>
                </a:solidFill>
                <a:highlight>
                  <a:srgbClr val="FFFFFF"/>
                </a:highlight>
              </a:rPr>
              <a:t>research</a:t>
            </a:r>
            <a:r>
              <a:rPr lang="en">
                <a:solidFill>
                  <a:schemeClr val="dk1"/>
                </a:solidFill>
                <a:highlight>
                  <a:srgbClr val="FFFFFF"/>
                </a:highlight>
              </a:rPr>
              <a:t> based piece which also outlines the </a:t>
            </a:r>
            <a:r>
              <a:rPr lang="en">
                <a:solidFill>
                  <a:schemeClr val="dk1"/>
                </a:solidFill>
                <a:highlight>
                  <a:srgbClr val="FFFFFF"/>
                </a:highlight>
              </a:rPr>
              <a:t>entire</a:t>
            </a:r>
            <a:r>
              <a:rPr lang="en">
                <a:solidFill>
                  <a:schemeClr val="dk1"/>
                </a:solidFill>
                <a:highlight>
                  <a:srgbClr val="FFFFFF"/>
                </a:highlight>
              </a:rPr>
              <a:t> methodology they used - from data collection, processing, analysis to results. </a:t>
            </a:r>
            <a:endParaRPr>
              <a:solidFill>
                <a:schemeClr val="dk1"/>
              </a:solidFill>
              <a:highlight>
                <a:srgbClr val="FFFFFF"/>
              </a:highlight>
            </a:endParaRPr>
          </a:p>
          <a:p>
            <a:pPr indent="-298450" lvl="0" marL="457200" rtl="0" algn="l">
              <a:lnSpc>
                <a:spcPct val="200000"/>
              </a:lnSpc>
              <a:spcBef>
                <a:spcPts val="0"/>
              </a:spcBef>
              <a:spcAft>
                <a:spcPts val="0"/>
              </a:spcAft>
              <a:buClr>
                <a:schemeClr val="dk1"/>
              </a:buClr>
              <a:buSzPts val="1100"/>
              <a:buChar char="●"/>
            </a:pPr>
            <a:r>
              <a:rPr lang="en">
                <a:solidFill>
                  <a:schemeClr val="dk1"/>
                </a:solidFill>
                <a:highlight>
                  <a:srgbClr val="FFFFFF"/>
                </a:highlight>
              </a:rPr>
              <a:t>This article will be helpful for students who are interested in analyzing the content on social media.</a:t>
            </a:r>
            <a:endParaRPr>
              <a:solidFill>
                <a:schemeClr val="dk1"/>
              </a:solidFill>
              <a:highlight>
                <a:srgbClr val="FFFFFF"/>
              </a:highlight>
            </a:endParaRPr>
          </a:p>
          <a:p>
            <a:pPr indent="-298450" lvl="0" marL="457200" rtl="0" algn="l">
              <a:lnSpc>
                <a:spcPct val="200000"/>
              </a:lnSpc>
              <a:spcBef>
                <a:spcPts val="0"/>
              </a:spcBef>
              <a:spcAft>
                <a:spcPts val="0"/>
              </a:spcAft>
              <a:buClr>
                <a:schemeClr val="dk1"/>
              </a:buClr>
              <a:buSzPts val="1100"/>
              <a:buChar char="●"/>
            </a:pPr>
            <a:r>
              <a:rPr lang="en">
                <a:solidFill>
                  <a:schemeClr val="dk1"/>
                </a:solidFill>
                <a:highlight>
                  <a:srgbClr val="FFFFFF"/>
                </a:highlight>
              </a:rPr>
              <a:t>Let us briefly look at one of the outcomes from this research - shown in the slide here. </a:t>
            </a:r>
            <a:endParaRPr>
              <a:solidFill>
                <a:schemeClr val="dk1"/>
              </a:solidFill>
              <a:highlight>
                <a:srgbClr val="FFFFFF"/>
              </a:highlight>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6" name="Shape 56"/>
        <p:cNvGrpSpPr/>
        <p:nvPr/>
      </p:nvGrpSpPr>
      <p:grpSpPr>
        <a:xfrm>
          <a:off x="0" y="0"/>
          <a:ext cx="0" cy="0"/>
          <a:chOff x="0" y="0"/>
          <a:chExt cx="0" cy="0"/>
        </a:xfrm>
      </p:grpSpPr>
      <p:cxnSp>
        <p:nvCxnSpPr>
          <p:cNvPr id="57" name="Google Shape;57;p14"/>
          <p:cNvCxnSpPr/>
          <p:nvPr/>
        </p:nvCxnSpPr>
        <p:spPr>
          <a:xfrm>
            <a:off x="4278300" y="2350188"/>
            <a:ext cx="587400" cy="0"/>
          </a:xfrm>
          <a:prstGeom prst="straightConnector1">
            <a:avLst/>
          </a:prstGeom>
          <a:noFill/>
          <a:ln cap="flat" cmpd="sng" w="76200">
            <a:solidFill>
              <a:srgbClr val="FF9900"/>
            </a:solidFill>
            <a:prstDash val="solid"/>
            <a:round/>
            <a:headEnd len="sm" w="sm" type="none"/>
            <a:tailEnd len="sm" w="sm" type="none"/>
          </a:ln>
        </p:spPr>
      </p:cxnSp>
      <p:sp>
        <p:nvSpPr>
          <p:cNvPr id="58" name="Google Shape;58;p14"/>
          <p:cNvSpPr txBox="1"/>
          <p:nvPr>
            <p:ph type="ctrTitle"/>
          </p:nvPr>
        </p:nvSpPr>
        <p:spPr>
          <a:xfrm>
            <a:off x="311700" y="222675"/>
            <a:ext cx="8520600" cy="1957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400"/>
              <a:buNone/>
              <a:defRPr b="1" sz="5400"/>
            </a:lvl1pPr>
            <a:lvl2pPr lvl="1" rtl="0" algn="ctr">
              <a:spcBef>
                <a:spcPts val="0"/>
              </a:spcBef>
              <a:spcAft>
                <a:spcPts val="0"/>
              </a:spcAft>
              <a:buSzPts val="5400"/>
              <a:buNone/>
              <a:defRPr sz="5400"/>
            </a:lvl2pPr>
            <a:lvl3pPr lvl="2" rtl="0" algn="ctr">
              <a:spcBef>
                <a:spcPts val="0"/>
              </a:spcBef>
              <a:spcAft>
                <a:spcPts val="0"/>
              </a:spcAft>
              <a:buSzPts val="5400"/>
              <a:buNone/>
              <a:defRPr sz="5400"/>
            </a:lvl3pPr>
            <a:lvl4pPr lvl="3" rtl="0" algn="ctr">
              <a:spcBef>
                <a:spcPts val="0"/>
              </a:spcBef>
              <a:spcAft>
                <a:spcPts val="0"/>
              </a:spcAft>
              <a:buSzPts val="5400"/>
              <a:buNone/>
              <a:defRPr sz="5400"/>
            </a:lvl4pPr>
            <a:lvl5pPr lvl="4" rtl="0" algn="ctr">
              <a:spcBef>
                <a:spcPts val="0"/>
              </a:spcBef>
              <a:spcAft>
                <a:spcPts val="0"/>
              </a:spcAft>
              <a:buSzPts val="5400"/>
              <a:buNone/>
              <a:defRPr sz="5400"/>
            </a:lvl5pPr>
            <a:lvl6pPr lvl="5" rtl="0" algn="ctr">
              <a:spcBef>
                <a:spcPts val="0"/>
              </a:spcBef>
              <a:spcAft>
                <a:spcPts val="0"/>
              </a:spcAft>
              <a:buSzPts val="5400"/>
              <a:buNone/>
              <a:defRPr sz="5400"/>
            </a:lvl6pPr>
            <a:lvl7pPr lvl="6" rtl="0" algn="ctr">
              <a:spcBef>
                <a:spcPts val="0"/>
              </a:spcBef>
              <a:spcAft>
                <a:spcPts val="0"/>
              </a:spcAft>
              <a:buSzPts val="5400"/>
              <a:buNone/>
              <a:defRPr sz="5400"/>
            </a:lvl7pPr>
            <a:lvl8pPr lvl="7" rtl="0" algn="ctr">
              <a:spcBef>
                <a:spcPts val="0"/>
              </a:spcBef>
              <a:spcAft>
                <a:spcPts val="0"/>
              </a:spcAft>
              <a:buSzPts val="5400"/>
              <a:buNone/>
              <a:defRPr sz="5400"/>
            </a:lvl8pPr>
            <a:lvl9pPr lvl="8" rtl="0" algn="ctr">
              <a:spcBef>
                <a:spcPts val="0"/>
              </a:spcBef>
              <a:spcAft>
                <a:spcPts val="0"/>
              </a:spcAft>
              <a:buSzPts val="5400"/>
              <a:buNone/>
              <a:defRPr sz="5400"/>
            </a:lvl9pPr>
          </a:lstStyle>
          <a:p/>
        </p:txBody>
      </p:sp>
      <p:sp>
        <p:nvSpPr>
          <p:cNvPr id="59" name="Google Shape;59;p14"/>
          <p:cNvSpPr txBox="1"/>
          <p:nvPr>
            <p:ph idx="1" type="subTitle"/>
          </p:nvPr>
        </p:nvSpPr>
        <p:spPr>
          <a:xfrm>
            <a:off x="311700" y="3165823"/>
            <a:ext cx="8520600" cy="733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400"/>
              <a:buNone/>
              <a:defRPr sz="2400"/>
            </a:lvl1pPr>
            <a:lvl2pPr lvl="1" rtl="0" algn="ctr">
              <a:lnSpc>
                <a:spcPct val="100000"/>
              </a:lnSpc>
              <a:spcBef>
                <a:spcPts val="0"/>
              </a:spcBef>
              <a:spcAft>
                <a:spcPts val="0"/>
              </a:spcAft>
              <a:buSzPts val="2400"/>
              <a:buNone/>
              <a:defRPr sz="2400"/>
            </a:lvl2pPr>
            <a:lvl3pPr lvl="2" rtl="0" algn="ctr">
              <a:lnSpc>
                <a:spcPct val="100000"/>
              </a:lnSpc>
              <a:spcBef>
                <a:spcPts val="0"/>
              </a:spcBef>
              <a:spcAft>
                <a:spcPts val="0"/>
              </a:spcAft>
              <a:buSzPts val="2400"/>
              <a:buNone/>
              <a:defRPr sz="2400"/>
            </a:lvl3pPr>
            <a:lvl4pPr lvl="3" rtl="0" algn="ctr">
              <a:lnSpc>
                <a:spcPct val="100000"/>
              </a:lnSpc>
              <a:spcBef>
                <a:spcPts val="0"/>
              </a:spcBef>
              <a:spcAft>
                <a:spcPts val="0"/>
              </a:spcAft>
              <a:buSzPts val="2400"/>
              <a:buNone/>
              <a:defRPr sz="2400"/>
            </a:lvl4pPr>
            <a:lvl5pPr lvl="4" rtl="0" algn="ctr">
              <a:lnSpc>
                <a:spcPct val="100000"/>
              </a:lnSpc>
              <a:spcBef>
                <a:spcPts val="0"/>
              </a:spcBef>
              <a:spcAft>
                <a:spcPts val="0"/>
              </a:spcAft>
              <a:buSzPts val="2400"/>
              <a:buNone/>
              <a:defRPr sz="2400"/>
            </a:lvl5pPr>
            <a:lvl6pPr lvl="5" rtl="0" algn="ctr">
              <a:lnSpc>
                <a:spcPct val="100000"/>
              </a:lnSpc>
              <a:spcBef>
                <a:spcPts val="0"/>
              </a:spcBef>
              <a:spcAft>
                <a:spcPts val="0"/>
              </a:spcAft>
              <a:buSzPts val="2400"/>
              <a:buNone/>
              <a:defRPr sz="2400"/>
            </a:lvl6pPr>
            <a:lvl7pPr lvl="6" rtl="0" algn="ctr">
              <a:lnSpc>
                <a:spcPct val="100000"/>
              </a:lnSpc>
              <a:spcBef>
                <a:spcPts val="0"/>
              </a:spcBef>
              <a:spcAft>
                <a:spcPts val="0"/>
              </a:spcAft>
              <a:buSzPts val="2400"/>
              <a:buNone/>
              <a:defRPr sz="2400"/>
            </a:lvl7pPr>
            <a:lvl8pPr lvl="7" rtl="0" algn="ctr">
              <a:lnSpc>
                <a:spcPct val="100000"/>
              </a:lnSpc>
              <a:spcBef>
                <a:spcPts val="0"/>
              </a:spcBef>
              <a:spcAft>
                <a:spcPts val="0"/>
              </a:spcAft>
              <a:buSzPts val="2400"/>
              <a:buNone/>
              <a:defRPr sz="2400"/>
            </a:lvl8pPr>
            <a:lvl9pPr lvl="8" rtl="0" algn="ctr">
              <a:lnSpc>
                <a:spcPct val="100000"/>
              </a:lnSpc>
              <a:spcBef>
                <a:spcPts val="0"/>
              </a:spcBef>
              <a:spcAft>
                <a:spcPts val="0"/>
              </a:spcAft>
              <a:buSzPts val="2400"/>
              <a:buNone/>
              <a:defRPr sz="2400"/>
            </a:lvl9pPr>
          </a:lstStyle>
          <a:p/>
        </p:txBody>
      </p:sp>
      <p:sp>
        <p:nvSpPr>
          <p:cNvPr id="60" name="Google Shape;60;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61" name="Google Shape;61;p14"/>
          <p:cNvSpPr txBox="1"/>
          <p:nvPr/>
        </p:nvSpPr>
        <p:spPr>
          <a:xfrm>
            <a:off x="5983800" y="4619450"/>
            <a:ext cx="3160200" cy="591900"/>
          </a:xfrm>
          <a:prstGeom prst="rect">
            <a:avLst/>
          </a:prstGeom>
          <a:solidFill>
            <a:srgbClr val="F4CCCC"/>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a:latin typeface="Cambria"/>
                <a:ea typeface="Cambria"/>
                <a:cs typeface="Cambria"/>
                <a:sym typeface="Cambria"/>
              </a:rPr>
              <a:t>Feel free to ask questions at any point during the presentation!</a:t>
            </a:r>
            <a:endParaRPr i="1">
              <a:latin typeface="Cambria"/>
              <a:ea typeface="Cambria"/>
              <a:cs typeface="Cambria"/>
              <a:sym typeface="Cambria"/>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62" name="Shape 62"/>
        <p:cNvGrpSpPr/>
        <p:nvPr/>
      </p:nvGrpSpPr>
      <p:grpSpPr>
        <a:xfrm>
          <a:off x="0" y="0"/>
          <a:ext cx="0" cy="0"/>
          <a:chOff x="0" y="0"/>
          <a:chExt cx="0" cy="0"/>
        </a:xfrm>
      </p:grpSpPr>
      <p:sp>
        <p:nvSpPr>
          <p:cNvPr id="63" name="Google Shape;63;p15"/>
          <p:cNvSpPr txBox="1"/>
          <p:nvPr>
            <p:ph type="title"/>
          </p:nvPr>
        </p:nvSpPr>
        <p:spPr>
          <a:xfrm>
            <a:off x="311700" y="2480550"/>
            <a:ext cx="8114400" cy="24459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6800"/>
              <a:buNone/>
              <a:defRPr sz="6800">
                <a:solidFill>
                  <a:schemeClr val="lt1"/>
                </a:solidFill>
              </a:defRPr>
            </a:lvl1pPr>
            <a:lvl2pPr lvl="1" rtl="0">
              <a:spcBef>
                <a:spcPts val="0"/>
              </a:spcBef>
              <a:spcAft>
                <a:spcPts val="0"/>
              </a:spcAft>
              <a:buClr>
                <a:schemeClr val="lt1"/>
              </a:buClr>
              <a:buSzPts val="6800"/>
              <a:buNone/>
              <a:defRPr sz="6800">
                <a:solidFill>
                  <a:schemeClr val="lt1"/>
                </a:solidFill>
              </a:defRPr>
            </a:lvl2pPr>
            <a:lvl3pPr lvl="2" rtl="0">
              <a:spcBef>
                <a:spcPts val="0"/>
              </a:spcBef>
              <a:spcAft>
                <a:spcPts val="0"/>
              </a:spcAft>
              <a:buClr>
                <a:schemeClr val="lt1"/>
              </a:buClr>
              <a:buSzPts val="6800"/>
              <a:buNone/>
              <a:defRPr sz="6800">
                <a:solidFill>
                  <a:schemeClr val="lt1"/>
                </a:solidFill>
              </a:defRPr>
            </a:lvl3pPr>
            <a:lvl4pPr lvl="3" rtl="0">
              <a:spcBef>
                <a:spcPts val="0"/>
              </a:spcBef>
              <a:spcAft>
                <a:spcPts val="0"/>
              </a:spcAft>
              <a:buClr>
                <a:schemeClr val="lt1"/>
              </a:buClr>
              <a:buSzPts val="6800"/>
              <a:buNone/>
              <a:defRPr sz="6800">
                <a:solidFill>
                  <a:schemeClr val="lt1"/>
                </a:solidFill>
              </a:defRPr>
            </a:lvl4pPr>
            <a:lvl5pPr lvl="4" rtl="0">
              <a:spcBef>
                <a:spcPts val="0"/>
              </a:spcBef>
              <a:spcAft>
                <a:spcPts val="0"/>
              </a:spcAft>
              <a:buClr>
                <a:schemeClr val="lt1"/>
              </a:buClr>
              <a:buSzPts val="6800"/>
              <a:buNone/>
              <a:defRPr sz="6800">
                <a:solidFill>
                  <a:schemeClr val="lt1"/>
                </a:solidFill>
              </a:defRPr>
            </a:lvl5pPr>
            <a:lvl6pPr lvl="5" rtl="0">
              <a:spcBef>
                <a:spcPts val="0"/>
              </a:spcBef>
              <a:spcAft>
                <a:spcPts val="0"/>
              </a:spcAft>
              <a:buClr>
                <a:schemeClr val="lt1"/>
              </a:buClr>
              <a:buSzPts val="6800"/>
              <a:buNone/>
              <a:defRPr sz="6800">
                <a:solidFill>
                  <a:schemeClr val="lt1"/>
                </a:solidFill>
              </a:defRPr>
            </a:lvl6pPr>
            <a:lvl7pPr lvl="6" rtl="0">
              <a:spcBef>
                <a:spcPts val="0"/>
              </a:spcBef>
              <a:spcAft>
                <a:spcPts val="0"/>
              </a:spcAft>
              <a:buClr>
                <a:schemeClr val="lt1"/>
              </a:buClr>
              <a:buSzPts val="6800"/>
              <a:buNone/>
              <a:defRPr sz="6800">
                <a:solidFill>
                  <a:schemeClr val="lt1"/>
                </a:solidFill>
              </a:defRPr>
            </a:lvl7pPr>
            <a:lvl8pPr lvl="7" rtl="0">
              <a:spcBef>
                <a:spcPts val="0"/>
              </a:spcBef>
              <a:spcAft>
                <a:spcPts val="0"/>
              </a:spcAft>
              <a:buClr>
                <a:schemeClr val="lt1"/>
              </a:buClr>
              <a:buSzPts val="6800"/>
              <a:buNone/>
              <a:defRPr sz="6800">
                <a:solidFill>
                  <a:schemeClr val="lt1"/>
                </a:solidFill>
              </a:defRPr>
            </a:lvl8pPr>
            <a:lvl9pPr lvl="8" rtl="0">
              <a:spcBef>
                <a:spcPts val="0"/>
              </a:spcBef>
              <a:spcAft>
                <a:spcPts val="0"/>
              </a:spcAft>
              <a:buClr>
                <a:schemeClr val="lt1"/>
              </a:buClr>
              <a:buSzPts val="6800"/>
              <a:buNone/>
              <a:defRPr sz="6800">
                <a:solidFill>
                  <a:schemeClr val="lt1"/>
                </a:solidFill>
              </a:defRPr>
            </a:lvl9pPr>
          </a:lstStyle>
          <a:p/>
        </p:txBody>
      </p:sp>
      <p:sp>
        <p:nvSpPr>
          <p:cNvPr id="64" name="Google Shape;64;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5" name="Shape 65"/>
        <p:cNvGrpSpPr/>
        <p:nvPr/>
      </p:nvGrpSpPr>
      <p:grpSpPr>
        <a:xfrm>
          <a:off x="0" y="0"/>
          <a:ext cx="0" cy="0"/>
          <a:chOff x="0" y="0"/>
          <a:chExt cx="0" cy="0"/>
        </a:xfrm>
      </p:grpSpPr>
      <p:sp>
        <p:nvSpPr>
          <p:cNvPr id="66" name="Google Shape;66;p16"/>
          <p:cNvSpPr txBox="1"/>
          <p:nvPr>
            <p:ph type="title"/>
          </p:nvPr>
        </p:nvSpPr>
        <p:spPr>
          <a:xfrm>
            <a:off x="311700" y="2376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6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67" name="Google Shape;67;p16"/>
          <p:cNvSpPr txBox="1"/>
          <p:nvPr>
            <p:ph idx="1" type="body"/>
          </p:nvPr>
        </p:nvSpPr>
        <p:spPr>
          <a:xfrm>
            <a:off x="311700" y="1028575"/>
            <a:ext cx="8520600" cy="3416400"/>
          </a:xfrm>
          <a:prstGeom prst="rect">
            <a:avLst/>
          </a:prstGeom>
        </p:spPr>
        <p:txBody>
          <a:bodyPr anchorCtr="0" anchor="t" bIns="91425" lIns="91425" spcFirstLastPara="1" rIns="91425" wrap="square" tIns="91425">
            <a:noAutofit/>
          </a:bodyPr>
          <a:lstStyle>
            <a:lvl1pPr indent="-381000" lvl="0" marL="457200" rtl="0">
              <a:spcBef>
                <a:spcPts val="0"/>
              </a:spcBef>
              <a:spcAft>
                <a:spcPts val="0"/>
              </a:spcAft>
              <a:buSzPts val="2400"/>
              <a:buChar char="●"/>
              <a:defRPr/>
            </a:lvl1pPr>
            <a:lvl2pPr indent="-355600" lvl="1" marL="914400" rtl="0">
              <a:spcBef>
                <a:spcPts val="1600"/>
              </a:spcBef>
              <a:spcAft>
                <a:spcPts val="0"/>
              </a:spcAft>
              <a:buSzPts val="2000"/>
              <a:buChar char="○"/>
              <a:defRPr/>
            </a:lvl2pPr>
            <a:lvl3pPr indent="-342900" lvl="2" marL="1371600" rtl="0">
              <a:spcBef>
                <a:spcPts val="1600"/>
              </a:spcBef>
              <a:spcAft>
                <a:spcPts val="0"/>
              </a:spcAft>
              <a:buSzPts val="18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68" name="Google Shape;68;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9" name="Shape 69"/>
        <p:cNvGrpSpPr/>
        <p:nvPr/>
      </p:nvGrpSpPr>
      <p:grpSpPr>
        <a:xfrm>
          <a:off x="0" y="0"/>
          <a:ext cx="0" cy="0"/>
          <a:chOff x="0" y="0"/>
          <a:chExt cx="0" cy="0"/>
        </a:xfrm>
      </p:grpSpPr>
      <p:sp>
        <p:nvSpPr>
          <p:cNvPr id="70" name="Google Shape;70;p17"/>
          <p:cNvSpPr txBox="1"/>
          <p:nvPr>
            <p:ph type="title"/>
          </p:nvPr>
        </p:nvSpPr>
        <p:spPr>
          <a:xfrm>
            <a:off x="311700" y="2376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6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71" name="Google Shape;71;p17"/>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2" name="Google Shape;72;p17"/>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3" name="Google Shape;73;p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4" name="Shape 74"/>
        <p:cNvGrpSpPr/>
        <p:nvPr/>
      </p:nvGrpSpPr>
      <p:grpSpPr>
        <a:xfrm>
          <a:off x="0" y="0"/>
          <a:ext cx="0" cy="0"/>
          <a:chOff x="0" y="0"/>
          <a:chExt cx="0" cy="0"/>
        </a:xfrm>
      </p:grpSpPr>
      <p:sp>
        <p:nvSpPr>
          <p:cNvPr id="75" name="Google Shape;75;p18"/>
          <p:cNvSpPr txBox="1"/>
          <p:nvPr>
            <p:ph type="title"/>
          </p:nvPr>
        </p:nvSpPr>
        <p:spPr>
          <a:xfrm>
            <a:off x="311700" y="2376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6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76" name="Google Shape;76;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7" name="Shape 77"/>
        <p:cNvGrpSpPr/>
        <p:nvPr/>
      </p:nvGrpSpPr>
      <p:grpSpPr>
        <a:xfrm>
          <a:off x="0" y="0"/>
          <a:ext cx="0" cy="0"/>
          <a:chOff x="0" y="0"/>
          <a:chExt cx="0" cy="0"/>
        </a:xfrm>
      </p:grpSpPr>
      <p:sp>
        <p:nvSpPr>
          <p:cNvPr id="78" name="Google Shape;78;p19"/>
          <p:cNvSpPr txBox="1"/>
          <p:nvPr>
            <p:ph type="title"/>
          </p:nvPr>
        </p:nvSpPr>
        <p:spPr>
          <a:xfrm>
            <a:off x="311700" y="6318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79" name="Google Shape;79;p19"/>
          <p:cNvSpPr txBox="1"/>
          <p:nvPr>
            <p:ph idx="1" type="body"/>
          </p:nvPr>
        </p:nvSpPr>
        <p:spPr>
          <a:xfrm>
            <a:off x="311700" y="1490875"/>
            <a:ext cx="2808000" cy="30780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80" name="Google Shape;80;p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81" name="Shape 81"/>
        <p:cNvGrpSpPr/>
        <p:nvPr/>
      </p:nvGrpSpPr>
      <p:grpSpPr>
        <a:xfrm>
          <a:off x="0" y="0"/>
          <a:ext cx="0" cy="0"/>
          <a:chOff x="0" y="0"/>
          <a:chExt cx="0" cy="0"/>
        </a:xfrm>
      </p:grpSpPr>
      <p:sp>
        <p:nvSpPr>
          <p:cNvPr id="82" name="Google Shape;82;p20"/>
          <p:cNvSpPr txBox="1"/>
          <p:nvPr>
            <p:ph type="title"/>
          </p:nvPr>
        </p:nvSpPr>
        <p:spPr>
          <a:xfrm>
            <a:off x="490250" y="526350"/>
            <a:ext cx="5683800" cy="40908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
        <p:nvSpPr>
          <p:cNvPr id="83" name="Google Shape;83;p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4" name="Shape 84"/>
        <p:cNvGrpSpPr/>
        <p:nvPr/>
      </p:nvGrpSpPr>
      <p:grpSpPr>
        <a:xfrm>
          <a:off x="0" y="0"/>
          <a:ext cx="0" cy="0"/>
          <a:chOff x="0" y="0"/>
          <a:chExt cx="0" cy="0"/>
        </a:xfrm>
      </p:grpSpPr>
      <p:sp>
        <p:nvSpPr>
          <p:cNvPr id="85" name="Google Shape;85;p21"/>
          <p:cNvSpPr/>
          <p:nvPr/>
        </p:nvSpPr>
        <p:spPr>
          <a:xfrm>
            <a:off x="4572000" y="10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6" name="Google Shape;86;p21"/>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87" name="Google Shape;87;p21"/>
          <p:cNvSpPr txBox="1"/>
          <p:nvPr>
            <p:ph type="title"/>
          </p:nvPr>
        </p:nvSpPr>
        <p:spPr>
          <a:xfrm>
            <a:off x="265500" y="1375599"/>
            <a:ext cx="4045200" cy="1551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800"/>
              <a:buNone/>
              <a:defRPr sz="3800"/>
            </a:lvl1pPr>
            <a:lvl2pPr lvl="1" rtl="0" algn="ctr">
              <a:spcBef>
                <a:spcPts val="0"/>
              </a:spcBef>
              <a:spcAft>
                <a:spcPts val="0"/>
              </a:spcAft>
              <a:buSzPts val="3800"/>
              <a:buNone/>
              <a:defRPr sz="3800"/>
            </a:lvl2pPr>
            <a:lvl3pPr lvl="2" rtl="0" algn="ctr">
              <a:spcBef>
                <a:spcPts val="0"/>
              </a:spcBef>
              <a:spcAft>
                <a:spcPts val="0"/>
              </a:spcAft>
              <a:buSzPts val="3800"/>
              <a:buNone/>
              <a:defRPr sz="3800"/>
            </a:lvl3pPr>
            <a:lvl4pPr lvl="3" rtl="0" algn="ctr">
              <a:spcBef>
                <a:spcPts val="0"/>
              </a:spcBef>
              <a:spcAft>
                <a:spcPts val="0"/>
              </a:spcAft>
              <a:buSzPts val="3800"/>
              <a:buNone/>
              <a:defRPr sz="3800"/>
            </a:lvl4pPr>
            <a:lvl5pPr lvl="4" rtl="0" algn="ctr">
              <a:spcBef>
                <a:spcPts val="0"/>
              </a:spcBef>
              <a:spcAft>
                <a:spcPts val="0"/>
              </a:spcAft>
              <a:buSzPts val="3800"/>
              <a:buNone/>
              <a:defRPr sz="3800"/>
            </a:lvl5pPr>
            <a:lvl6pPr lvl="5" rtl="0" algn="ctr">
              <a:spcBef>
                <a:spcPts val="0"/>
              </a:spcBef>
              <a:spcAft>
                <a:spcPts val="0"/>
              </a:spcAft>
              <a:buSzPts val="3800"/>
              <a:buNone/>
              <a:defRPr sz="3800"/>
            </a:lvl6pPr>
            <a:lvl7pPr lvl="6" rtl="0" algn="ctr">
              <a:spcBef>
                <a:spcPts val="0"/>
              </a:spcBef>
              <a:spcAft>
                <a:spcPts val="0"/>
              </a:spcAft>
              <a:buSzPts val="3800"/>
              <a:buNone/>
              <a:defRPr sz="3800"/>
            </a:lvl7pPr>
            <a:lvl8pPr lvl="7" rtl="0" algn="ctr">
              <a:spcBef>
                <a:spcPts val="0"/>
              </a:spcBef>
              <a:spcAft>
                <a:spcPts val="0"/>
              </a:spcAft>
              <a:buSzPts val="3800"/>
              <a:buNone/>
              <a:defRPr sz="3800"/>
            </a:lvl8pPr>
            <a:lvl9pPr lvl="8" rtl="0" algn="ctr">
              <a:spcBef>
                <a:spcPts val="0"/>
              </a:spcBef>
              <a:spcAft>
                <a:spcPts val="0"/>
              </a:spcAft>
              <a:buSzPts val="3800"/>
              <a:buNone/>
              <a:defRPr sz="3800"/>
            </a:lvl9pPr>
          </a:lstStyle>
          <a:p/>
        </p:txBody>
      </p:sp>
      <p:sp>
        <p:nvSpPr>
          <p:cNvPr id="88" name="Google Shape;88;p21"/>
          <p:cNvSpPr txBox="1"/>
          <p:nvPr>
            <p:ph idx="1" type="subTitle"/>
          </p:nvPr>
        </p:nvSpPr>
        <p:spPr>
          <a:xfrm>
            <a:off x="265500" y="2981125"/>
            <a:ext cx="4045200" cy="1345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400"/>
              <a:buNone/>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89" name="Google Shape;89;p21"/>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81000" lvl="0" marL="457200" rtl="0">
              <a:spcBef>
                <a:spcPts val="0"/>
              </a:spcBef>
              <a:spcAft>
                <a:spcPts val="0"/>
              </a:spcAft>
              <a:buClr>
                <a:schemeClr val="lt1"/>
              </a:buClr>
              <a:buSzPts val="2400"/>
              <a:buChar char="●"/>
              <a:defRPr>
                <a:solidFill>
                  <a:schemeClr val="lt1"/>
                </a:solidFill>
              </a:defRPr>
            </a:lvl1pPr>
            <a:lvl2pPr indent="-355600" lvl="1" marL="914400" rtl="0">
              <a:spcBef>
                <a:spcPts val="1600"/>
              </a:spcBef>
              <a:spcAft>
                <a:spcPts val="0"/>
              </a:spcAft>
              <a:buClr>
                <a:schemeClr val="lt1"/>
              </a:buClr>
              <a:buSzPts val="2000"/>
              <a:buChar char="○"/>
              <a:defRPr>
                <a:solidFill>
                  <a:schemeClr val="lt1"/>
                </a:solidFill>
              </a:defRPr>
            </a:lvl2pPr>
            <a:lvl3pPr indent="-342900" lvl="2" marL="1371600" rtl="0">
              <a:spcBef>
                <a:spcPts val="1600"/>
              </a:spcBef>
              <a:spcAft>
                <a:spcPts val="0"/>
              </a:spcAft>
              <a:buClr>
                <a:schemeClr val="lt1"/>
              </a:buClr>
              <a:buSzPts val="18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90" name="Google Shape;90;p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1" name="Shape 91"/>
        <p:cNvGrpSpPr/>
        <p:nvPr/>
      </p:nvGrpSpPr>
      <p:grpSpPr>
        <a:xfrm>
          <a:off x="0" y="0"/>
          <a:ext cx="0" cy="0"/>
          <a:chOff x="0" y="0"/>
          <a:chExt cx="0" cy="0"/>
        </a:xfrm>
      </p:grpSpPr>
      <p:sp>
        <p:nvSpPr>
          <p:cNvPr id="92" name="Google Shape;92;p22"/>
          <p:cNvSpPr txBox="1"/>
          <p:nvPr>
            <p:ph idx="1" type="body"/>
          </p:nvPr>
        </p:nvSpPr>
        <p:spPr>
          <a:xfrm>
            <a:off x="319500" y="4233725"/>
            <a:ext cx="5998800" cy="5988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Clr>
                <a:schemeClr val="accent3"/>
              </a:buClr>
              <a:buSzPts val="2400"/>
              <a:buFont typeface="Alfa Slab One"/>
              <a:buNone/>
              <a:defRPr>
                <a:solidFill>
                  <a:schemeClr val="accent3"/>
                </a:solidFill>
                <a:latin typeface="Alfa Slab One"/>
                <a:ea typeface="Alfa Slab One"/>
                <a:cs typeface="Alfa Slab One"/>
                <a:sym typeface="Alfa Slab One"/>
              </a:defRPr>
            </a:lvl1pPr>
          </a:lstStyle>
          <a:p/>
        </p:txBody>
      </p:sp>
      <p:sp>
        <p:nvSpPr>
          <p:cNvPr id="93" name="Google Shape;93;p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94" name="Shape 94"/>
        <p:cNvGrpSpPr/>
        <p:nvPr/>
      </p:nvGrpSpPr>
      <p:grpSpPr>
        <a:xfrm>
          <a:off x="0" y="0"/>
          <a:ext cx="0" cy="0"/>
          <a:chOff x="0" y="0"/>
          <a:chExt cx="0" cy="0"/>
        </a:xfrm>
      </p:grpSpPr>
      <p:sp>
        <p:nvSpPr>
          <p:cNvPr id="95" name="Google Shape;95;p23"/>
          <p:cNvSpPr txBox="1"/>
          <p:nvPr>
            <p:ph hasCustomPrompt="1" type="title"/>
          </p:nvPr>
        </p:nvSpPr>
        <p:spPr>
          <a:xfrm>
            <a:off x="311700" y="1167925"/>
            <a:ext cx="8520600" cy="1980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11000"/>
              <a:buNone/>
              <a:defRPr sz="11000">
                <a:solidFill>
                  <a:schemeClr val="dk1"/>
                </a:solidFill>
              </a:defRPr>
            </a:lvl1pPr>
            <a:lvl2pPr lvl="1" rtl="0" algn="ctr">
              <a:spcBef>
                <a:spcPts val="0"/>
              </a:spcBef>
              <a:spcAft>
                <a:spcPts val="0"/>
              </a:spcAft>
              <a:buClr>
                <a:schemeClr val="dk1"/>
              </a:buClr>
              <a:buSzPts val="11000"/>
              <a:buNone/>
              <a:defRPr sz="11000">
                <a:solidFill>
                  <a:schemeClr val="dk1"/>
                </a:solidFill>
              </a:defRPr>
            </a:lvl2pPr>
            <a:lvl3pPr lvl="2" rtl="0" algn="ctr">
              <a:spcBef>
                <a:spcPts val="0"/>
              </a:spcBef>
              <a:spcAft>
                <a:spcPts val="0"/>
              </a:spcAft>
              <a:buClr>
                <a:schemeClr val="dk1"/>
              </a:buClr>
              <a:buSzPts val="11000"/>
              <a:buNone/>
              <a:defRPr sz="11000">
                <a:solidFill>
                  <a:schemeClr val="dk1"/>
                </a:solidFill>
              </a:defRPr>
            </a:lvl3pPr>
            <a:lvl4pPr lvl="3" rtl="0" algn="ctr">
              <a:spcBef>
                <a:spcPts val="0"/>
              </a:spcBef>
              <a:spcAft>
                <a:spcPts val="0"/>
              </a:spcAft>
              <a:buClr>
                <a:schemeClr val="dk1"/>
              </a:buClr>
              <a:buSzPts val="11000"/>
              <a:buNone/>
              <a:defRPr sz="11000">
                <a:solidFill>
                  <a:schemeClr val="dk1"/>
                </a:solidFill>
              </a:defRPr>
            </a:lvl4pPr>
            <a:lvl5pPr lvl="4" rtl="0" algn="ctr">
              <a:spcBef>
                <a:spcPts val="0"/>
              </a:spcBef>
              <a:spcAft>
                <a:spcPts val="0"/>
              </a:spcAft>
              <a:buClr>
                <a:schemeClr val="dk1"/>
              </a:buClr>
              <a:buSzPts val="11000"/>
              <a:buNone/>
              <a:defRPr sz="11000">
                <a:solidFill>
                  <a:schemeClr val="dk1"/>
                </a:solidFill>
              </a:defRPr>
            </a:lvl5pPr>
            <a:lvl6pPr lvl="5" rtl="0" algn="ctr">
              <a:spcBef>
                <a:spcPts val="0"/>
              </a:spcBef>
              <a:spcAft>
                <a:spcPts val="0"/>
              </a:spcAft>
              <a:buClr>
                <a:schemeClr val="dk1"/>
              </a:buClr>
              <a:buSzPts val="11000"/>
              <a:buNone/>
              <a:defRPr sz="11000">
                <a:solidFill>
                  <a:schemeClr val="dk1"/>
                </a:solidFill>
              </a:defRPr>
            </a:lvl6pPr>
            <a:lvl7pPr lvl="6" rtl="0" algn="ctr">
              <a:spcBef>
                <a:spcPts val="0"/>
              </a:spcBef>
              <a:spcAft>
                <a:spcPts val="0"/>
              </a:spcAft>
              <a:buClr>
                <a:schemeClr val="dk1"/>
              </a:buClr>
              <a:buSzPts val="11000"/>
              <a:buNone/>
              <a:defRPr sz="11000">
                <a:solidFill>
                  <a:schemeClr val="dk1"/>
                </a:solidFill>
              </a:defRPr>
            </a:lvl7pPr>
            <a:lvl8pPr lvl="7" rtl="0" algn="ctr">
              <a:spcBef>
                <a:spcPts val="0"/>
              </a:spcBef>
              <a:spcAft>
                <a:spcPts val="0"/>
              </a:spcAft>
              <a:buClr>
                <a:schemeClr val="dk1"/>
              </a:buClr>
              <a:buSzPts val="11000"/>
              <a:buNone/>
              <a:defRPr sz="11000">
                <a:solidFill>
                  <a:schemeClr val="dk1"/>
                </a:solidFill>
              </a:defRPr>
            </a:lvl8pPr>
            <a:lvl9pPr lvl="8" rtl="0" algn="ctr">
              <a:spcBef>
                <a:spcPts val="0"/>
              </a:spcBef>
              <a:spcAft>
                <a:spcPts val="0"/>
              </a:spcAft>
              <a:buClr>
                <a:schemeClr val="dk1"/>
              </a:buClr>
              <a:buSzPts val="11000"/>
              <a:buNone/>
              <a:defRPr sz="11000">
                <a:solidFill>
                  <a:schemeClr val="dk1"/>
                </a:solidFill>
              </a:defRPr>
            </a:lvl9pPr>
          </a:lstStyle>
          <a:p>
            <a:r>
              <a:t>xx%</a:t>
            </a:r>
          </a:p>
        </p:txBody>
      </p:sp>
      <p:sp>
        <p:nvSpPr>
          <p:cNvPr id="96" name="Google Shape;96;p23"/>
          <p:cNvSpPr txBox="1"/>
          <p:nvPr>
            <p:ph idx="1" type="body"/>
          </p:nvPr>
        </p:nvSpPr>
        <p:spPr>
          <a:xfrm>
            <a:off x="311700" y="3224250"/>
            <a:ext cx="8520600" cy="1071600"/>
          </a:xfrm>
          <a:prstGeom prst="rect">
            <a:avLst/>
          </a:prstGeom>
        </p:spPr>
        <p:txBody>
          <a:bodyPr anchorCtr="0" anchor="t" bIns="91425" lIns="91425" spcFirstLastPara="1" rIns="91425" wrap="square" tIns="91425">
            <a:noAutofit/>
          </a:bodyPr>
          <a:lstStyle>
            <a:lvl1pPr indent="-381000" lvl="0" marL="457200" rtl="0" algn="ctr">
              <a:spcBef>
                <a:spcPts val="0"/>
              </a:spcBef>
              <a:spcAft>
                <a:spcPts val="0"/>
              </a:spcAft>
              <a:buSzPts val="2400"/>
              <a:buChar char="●"/>
              <a:defRPr/>
            </a:lvl1pPr>
            <a:lvl2pPr indent="-355600" lvl="1" marL="914400" rtl="0" algn="ctr">
              <a:spcBef>
                <a:spcPts val="1600"/>
              </a:spcBef>
              <a:spcAft>
                <a:spcPts val="0"/>
              </a:spcAft>
              <a:buSzPts val="2000"/>
              <a:buChar char="○"/>
              <a:defRPr/>
            </a:lvl2pPr>
            <a:lvl3pPr indent="-342900" lvl="2" marL="1371600" rtl="0" algn="ctr">
              <a:spcBef>
                <a:spcPts val="1600"/>
              </a:spcBef>
              <a:spcAft>
                <a:spcPts val="0"/>
              </a:spcAft>
              <a:buSzPts val="18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97" name="Google Shape;97;p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8" name="Shape 98"/>
        <p:cNvGrpSpPr/>
        <p:nvPr/>
      </p:nvGrpSpPr>
      <p:grpSpPr>
        <a:xfrm>
          <a:off x="0" y="0"/>
          <a:ext cx="0" cy="0"/>
          <a:chOff x="0" y="0"/>
          <a:chExt cx="0" cy="0"/>
        </a:xfrm>
      </p:grpSpPr>
      <p:sp>
        <p:nvSpPr>
          <p:cNvPr id="99" name="Google Shape;99;p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1.xml"/><Relationship Id="rId10" Type="http://schemas.openxmlformats.org/officeDocument/2006/relationships/slideLayout" Target="../slideLayouts/slideLayout20.xml"/><Relationship Id="rId13" Type="http://schemas.openxmlformats.org/officeDocument/2006/relationships/theme" Target="../theme/theme3.xml"/><Relationship Id="rId12" Type="http://schemas.openxmlformats.org/officeDocument/2006/relationships/slideLayout" Target="../slideLayouts/slideLayout22.xml"/><Relationship Id="rId1" Type="http://schemas.openxmlformats.org/officeDocument/2006/relationships/image" Target="../media/image1.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9" Type="http://schemas.openxmlformats.org/officeDocument/2006/relationships/slideLayout" Target="../slideLayouts/slideLayout19.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ameday">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2376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rgbClr val="ED0E0E"/>
              </a:buClr>
              <a:buSzPts val="3600"/>
              <a:buFont typeface="Cambria"/>
              <a:buNone/>
              <a:defRPr b="1" sz="3600">
                <a:solidFill>
                  <a:srgbClr val="ED0E0E"/>
                </a:solidFill>
                <a:latin typeface="Cambria"/>
                <a:ea typeface="Cambria"/>
                <a:cs typeface="Cambria"/>
                <a:sym typeface="Cambria"/>
              </a:defRPr>
            </a:lvl1pPr>
            <a:lvl2pPr lvl="1" rtl="0">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2pPr>
            <a:lvl3pPr lvl="2" rtl="0">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3pPr>
            <a:lvl4pPr lvl="3" rtl="0">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4pPr>
            <a:lvl5pPr lvl="4" rtl="0">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5pPr>
            <a:lvl6pPr lvl="5" rtl="0">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6pPr>
            <a:lvl7pPr lvl="6" rtl="0">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7pPr>
            <a:lvl8pPr lvl="7" rtl="0">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8pPr>
            <a:lvl9pPr lvl="8" rtl="0">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9pPr>
          </a:lstStyle>
          <a:p/>
        </p:txBody>
      </p:sp>
      <p:sp>
        <p:nvSpPr>
          <p:cNvPr id="52" name="Google Shape;52;p13"/>
          <p:cNvSpPr txBox="1"/>
          <p:nvPr>
            <p:ph idx="1" type="body"/>
          </p:nvPr>
        </p:nvSpPr>
        <p:spPr>
          <a:xfrm>
            <a:off x="311700" y="863550"/>
            <a:ext cx="8520600" cy="3416400"/>
          </a:xfrm>
          <a:prstGeom prst="rect">
            <a:avLst/>
          </a:prstGeom>
          <a:noFill/>
          <a:ln>
            <a:noFill/>
          </a:ln>
        </p:spPr>
        <p:txBody>
          <a:bodyPr anchorCtr="0" anchor="t" bIns="91425" lIns="91425" spcFirstLastPara="1" rIns="91425" wrap="square" tIns="91425">
            <a:noAutofit/>
          </a:bodyPr>
          <a:lstStyle>
            <a:lvl1pPr indent="-381000" lvl="0" marL="457200" rtl="0">
              <a:lnSpc>
                <a:spcPct val="115000"/>
              </a:lnSpc>
              <a:spcBef>
                <a:spcPts val="0"/>
              </a:spcBef>
              <a:spcAft>
                <a:spcPts val="0"/>
              </a:spcAft>
              <a:buClr>
                <a:schemeClr val="dk2"/>
              </a:buClr>
              <a:buSzPts val="2400"/>
              <a:buFont typeface="Cambria"/>
              <a:buChar char="●"/>
              <a:defRPr sz="2400">
                <a:solidFill>
                  <a:schemeClr val="dk2"/>
                </a:solidFill>
                <a:latin typeface="Cambria"/>
                <a:ea typeface="Cambria"/>
                <a:cs typeface="Cambria"/>
                <a:sym typeface="Cambria"/>
              </a:defRPr>
            </a:lvl1pPr>
            <a:lvl2pPr indent="-355600" lvl="1" marL="914400" rtl="0">
              <a:lnSpc>
                <a:spcPct val="115000"/>
              </a:lnSpc>
              <a:spcBef>
                <a:spcPts val="1600"/>
              </a:spcBef>
              <a:spcAft>
                <a:spcPts val="0"/>
              </a:spcAft>
              <a:buClr>
                <a:schemeClr val="dk2"/>
              </a:buClr>
              <a:buSzPts val="2000"/>
              <a:buFont typeface="Cambria"/>
              <a:buChar char="○"/>
              <a:defRPr sz="2000">
                <a:solidFill>
                  <a:schemeClr val="dk2"/>
                </a:solidFill>
                <a:latin typeface="Cambria"/>
                <a:ea typeface="Cambria"/>
                <a:cs typeface="Cambria"/>
                <a:sym typeface="Cambria"/>
              </a:defRPr>
            </a:lvl2pPr>
            <a:lvl3pPr indent="-342900" lvl="2" marL="1371600" rtl="0">
              <a:lnSpc>
                <a:spcPct val="115000"/>
              </a:lnSpc>
              <a:spcBef>
                <a:spcPts val="1600"/>
              </a:spcBef>
              <a:spcAft>
                <a:spcPts val="0"/>
              </a:spcAft>
              <a:buClr>
                <a:schemeClr val="dk2"/>
              </a:buClr>
              <a:buSzPts val="1800"/>
              <a:buFont typeface="Cambria"/>
              <a:buChar char="■"/>
              <a:defRPr sz="1800">
                <a:solidFill>
                  <a:schemeClr val="dk2"/>
                </a:solidFill>
                <a:latin typeface="Cambria"/>
                <a:ea typeface="Cambria"/>
                <a:cs typeface="Cambria"/>
                <a:sym typeface="Cambria"/>
              </a:defRPr>
            </a:lvl3pPr>
            <a:lvl4pPr indent="-317500" lvl="3" marL="1828800" rtl="0">
              <a:lnSpc>
                <a:spcPct val="115000"/>
              </a:lnSpc>
              <a:spcBef>
                <a:spcPts val="1600"/>
              </a:spcBef>
              <a:spcAft>
                <a:spcPts val="0"/>
              </a:spcAft>
              <a:buClr>
                <a:schemeClr val="dk2"/>
              </a:buClr>
              <a:buSzPts val="1400"/>
              <a:buFont typeface="Cambria"/>
              <a:buChar char="●"/>
              <a:defRPr>
                <a:solidFill>
                  <a:schemeClr val="dk2"/>
                </a:solidFill>
                <a:latin typeface="Cambria"/>
                <a:ea typeface="Cambria"/>
                <a:cs typeface="Cambria"/>
                <a:sym typeface="Cambria"/>
              </a:defRPr>
            </a:lvl4pPr>
            <a:lvl5pPr indent="-317500" lvl="4" marL="2286000" rtl="0">
              <a:lnSpc>
                <a:spcPct val="115000"/>
              </a:lnSpc>
              <a:spcBef>
                <a:spcPts val="1600"/>
              </a:spcBef>
              <a:spcAft>
                <a:spcPts val="0"/>
              </a:spcAft>
              <a:buClr>
                <a:schemeClr val="dk2"/>
              </a:buClr>
              <a:buSzPts val="1400"/>
              <a:buFont typeface="Cambria"/>
              <a:buChar char="○"/>
              <a:defRPr>
                <a:solidFill>
                  <a:schemeClr val="dk2"/>
                </a:solidFill>
                <a:latin typeface="Cambria"/>
                <a:ea typeface="Cambria"/>
                <a:cs typeface="Cambria"/>
                <a:sym typeface="Cambria"/>
              </a:defRPr>
            </a:lvl5pPr>
            <a:lvl6pPr indent="-317500" lvl="5" marL="2743200" rtl="0">
              <a:lnSpc>
                <a:spcPct val="115000"/>
              </a:lnSpc>
              <a:spcBef>
                <a:spcPts val="1600"/>
              </a:spcBef>
              <a:spcAft>
                <a:spcPts val="0"/>
              </a:spcAft>
              <a:buClr>
                <a:schemeClr val="dk2"/>
              </a:buClr>
              <a:buSzPts val="1400"/>
              <a:buFont typeface="Cambria"/>
              <a:buChar char="■"/>
              <a:defRPr>
                <a:solidFill>
                  <a:schemeClr val="dk2"/>
                </a:solidFill>
                <a:latin typeface="Cambria"/>
                <a:ea typeface="Cambria"/>
                <a:cs typeface="Cambria"/>
                <a:sym typeface="Cambria"/>
              </a:defRPr>
            </a:lvl6pPr>
            <a:lvl7pPr indent="-317500" lvl="6" marL="3200400" rtl="0">
              <a:lnSpc>
                <a:spcPct val="115000"/>
              </a:lnSpc>
              <a:spcBef>
                <a:spcPts val="1600"/>
              </a:spcBef>
              <a:spcAft>
                <a:spcPts val="0"/>
              </a:spcAft>
              <a:buClr>
                <a:schemeClr val="dk2"/>
              </a:buClr>
              <a:buSzPts val="1400"/>
              <a:buFont typeface="Cambria"/>
              <a:buChar char="●"/>
              <a:defRPr>
                <a:solidFill>
                  <a:schemeClr val="dk2"/>
                </a:solidFill>
                <a:latin typeface="Cambria"/>
                <a:ea typeface="Cambria"/>
                <a:cs typeface="Cambria"/>
                <a:sym typeface="Cambria"/>
              </a:defRPr>
            </a:lvl7pPr>
            <a:lvl8pPr indent="-317500" lvl="7" marL="3657600" rtl="0">
              <a:lnSpc>
                <a:spcPct val="115000"/>
              </a:lnSpc>
              <a:spcBef>
                <a:spcPts val="1600"/>
              </a:spcBef>
              <a:spcAft>
                <a:spcPts val="0"/>
              </a:spcAft>
              <a:buClr>
                <a:schemeClr val="dk2"/>
              </a:buClr>
              <a:buSzPts val="1400"/>
              <a:buFont typeface="Cambria"/>
              <a:buChar char="○"/>
              <a:defRPr>
                <a:solidFill>
                  <a:schemeClr val="dk2"/>
                </a:solidFill>
                <a:latin typeface="Cambria"/>
                <a:ea typeface="Cambria"/>
                <a:cs typeface="Cambria"/>
                <a:sym typeface="Cambria"/>
              </a:defRPr>
            </a:lvl8pPr>
            <a:lvl9pPr indent="-317500" lvl="8" marL="4114800" rtl="0">
              <a:lnSpc>
                <a:spcPct val="115000"/>
              </a:lnSpc>
              <a:spcBef>
                <a:spcPts val="1600"/>
              </a:spcBef>
              <a:spcAft>
                <a:spcPts val="1600"/>
              </a:spcAft>
              <a:buClr>
                <a:schemeClr val="dk2"/>
              </a:buClr>
              <a:buSzPts val="1400"/>
              <a:buFont typeface="Cambria"/>
              <a:buChar char="■"/>
              <a:defRPr>
                <a:solidFill>
                  <a:schemeClr val="dk2"/>
                </a:solidFill>
                <a:latin typeface="Cambria"/>
                <a:ea typeface="Cambria"/>
                <a:cs typeface="Cambria"/>
                <a:sym typeface="Cambria"/>
              </a:defRPr>
            </a:lvl9pPr>
          </a:lstStyle>
          <a:p/>
        </p:txBody>
      </p:sp>
      <p:sp>
        <p:nvSpPr>
          <p:cNvPr id="53" name="Google Shape;5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latin typeface="Proxima Nova"/>
                <a:ea typeface="Proxima Nova"/>
                <a:cs typeface="Proxima Nova"/>
                <a:sym typeface="Proxima Nova"/>
              </a:defRPr>
            </a:lvl1pPr>
            <a:lvl2pPr lvl="1" rtl="0" algn="r">
              <a:buNone/>
              <a:defRPr sz="1000">
                <a:solidFill>
                  <a:schemeClr val="dk2"/>
                </a:solidFill>
                <a:latin typeface="Proxima Nova"/>
                <a:ea typeface="Proxima Nova"/>
                <a:cs typeface="Proxima Nova"/>
                <a:sym typeface="Proxima Nova"/>
              </a:defRPr>
            </a:lvl2pPr>
            <a:lvl3pPr lvl="2" rtl="0" algn="r">
              <a:buNone/>
              <a:defRPr sz="1000">
                <a:solidFill>
                  <a:schemeClr val="dk2"/>
                </a:solidFill>
                <a:latin typeface="Proxima Nova"/>
                <a:ea typeface="Proxima Nova"/>
                <a:cs typeface="Proxima Nova"/>
                <a:sym typeface="Proxima Nova"/>
              </a:defRPr>
            </a:lvl3pPr>
            <a:lvl4pPr lvl="3" rtl="0" algn="r">
              <a:buNone/>
              <a:defRPr sz="1000">
                <a:solidFill>
                  <a:schemeClr val="dk2"/>
                </a:solidFill>
                <a:latin typeface="Proxima Nova"/>
                <a:ea typeface="Proxima Nova"/>
                <a:cs typeface="Proxima Nova"/>
                <a:sym typeface="Proxima Nova"/>
              </a:defRPr>
            </a:lvl4pPr>
            <a:lvl5pPr lvl="4" rtl="0" algn="r">
              <a:buNone/>
              <a:defRPr sz="1000">
                <a:solidFill>
                  <a:schemeClr val="dk2"/>
                </a:solidFill>
                <a:latin typeface="Proxima Nova"/>
                <a:ea typeface="Proxima Nova"/>
                <a:cs typeface="Proxima Nova"/>
                <a:sym typeface="Proxima Nova"/>
              </a:defRPr>
            </a:lvl5pPr>
            <a:lvl6pPr lvl="5" rtl="0" algn="r">
              <a:buNone/>
              <a:defRPr sz="1000">
                <a:solidFill>
                  <a:schemeClr val="dk2"/>
                </a:solidFill>
                <a:latin typeface="Proxima Nova"/>
                <a:ea typeface="Proxima Nova"/>
                <a:cs typeface="Proxima Nova"/>
                <a:sym typeface="Proxima Nova"/>
              </a:defRPr>
            </a:lvl6pPr>
            <a:lvl7pPr lvl="6" rtl="0" algn="r">
              <a:buNone/>
              <a:defRPr sz="1000">
                <a:solidFill>
                  <a:schemeClr val="dk2"/>
                </a:solidFill>
                <a:latin typeface="Proxima Nova"/>
                <a:ea typeface="Proxima Nova"/>
                <a:cs typeface="Proxima Nova"/>
                <a:sym typeface="Proxima Nova"/>
              </a:defRPr>
            </a:lvl7pPr>
            <a:lvl8pPr lvl="7" rtl="0" algn="r">
              <a:buNone/>
              <a:defRPr sz="1000">
                <a:solidFill>
                  <a:schemeClr val="dk2"/>
                </a:solidFill>
                <a:latin typeface="Proxima Nova"/>
                <a:ea typeface="Proxima Nova"/>
                <a:cs typeface="Proxima Nova"/>
                <a:sym typeface="Proxima Nova"/>
              </a:defRPr>
            </a:lvl8pPr>
            <a:lvl9pPr lvl="8" rtl="0" algn="r">
              <a:buNone/>
              <a:defRPr sz="1000">
                <a:solidFill>
                  <a:schemeClr val="dk2"/>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pic>
        <p:nvPicPr>
          <p:cNvPr id="54" name="Google Shape;54;p13"/>
          <p:cNvPicPr preferRelativeResize="0"/>
          <p:nvPr/>
        </p:nvPicPr>
        <p:blipFill>
          <a:blip r:embed="rId1">
            <a:alphaModFix/>
          </a:blip>
          <a:stretch>
            <a:fillRect/>
          </a:stretch>
        </p:blipFill>
        <p:spPr>
          <a:xfrm>
            <a:off x="0" y="4573674"/>
            <a:ext cx="3686446" cy="572700"/>
          </a:xfrm>
          <a:prstGeom prst="rect">
            <a:avLst/>
          </a:prstGeom>
          <a:noFill/>
          <a:ln>
            <a:noFill/>
          </a:ln>
        </p:spPr>
      </p:pic>
      <p:sp>
        <p:nvSpPr>
          <p:cNvPr id="55" name="Google Shape;55;p13"/>
          <p:cNvSpPr txBox="1"/>
          <p:nvPr/>
        </p:nvSpPr>
        <p:spPr>
          <a:xfrm>
            <a:off x="5983800" y="4564075"/>
            <a:ext cx="3160200" cy="591900"/>
          </a:xfrm>
          <a:prstGeom prst="rect">
            <a:avLst/>
          </a:prstGeom>
          <a:solidFill>
            <a:srgbClr val="F4CCCC"/>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a:latin typeface="Cambria"/>
                <a:ea typeface="Cambria"/>
                <a:cs typeface="Cambria"/>
                <a:sym typeface="Cambria"/>
              </a:rPr>
              <a:t>Feel free to ask questions at any point during the presentation!</a:t>
            </a:r>
            <a:endParaRPr i="1">
              <a:latin typeface="Cambria"/>
              <a:ea typeface="Cambria"/>
              <a:cs typeface="Cambria"/>
              <a:sym typeface="Cambria"/>
            </a:endParaRPr>
          </a:p>
        </p:txBody>
      </p:sp>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 Id="rId3" Type="http://schemas.openxmlformats.org/officeDocument/2006/relationships/hyperlink" Target="https://americanliterature.com/author/frederick-douglass/book/narrative-of-the-life-of-frederick-douglass-an-american-slave/summary" TargetMode="External"/><Relationship Id="rId4" Type="http://schemas.openxmlformats.org/officeDocument/2006/relationships/hyperlink" Target="https://www.ushistory.org/franklin/autobiography/page01.htm" TargetMode="External"/><Relationship Id="rId5" Type="http://schemas.openxmlformats.org/officeDocument/2006/relationships/hyperlink" Target="https://www.owleyes.org/text/incidents-life-slave-girl/read/epigraph" TargetMode="External"/><Relationship Id="rId6" Type="http://schemas.openxmlformats.org/officeDocument/2006/relationships/hyperlink" Target="https://www.cslewisinstitute.org/wp-content/uploads/JonathanEdwardsPersonalNarrative.pdf" TargetMode="External"/><Relationship Id="rId7" Type="http://schemas.openxmlformats.org/officeDocument/2006/relationships/hyperlink" Target="https://genius.com/Herman-melville-the-piazza-tales-the-piazza-annotated"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 Id="rId3" Type="http://schemas.openxmlformats.org/officeDocument/2006/relationships/hyperlink" Target="https://databasic.io/en/wordcounter/"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 Id="rId3" Type="http://schemas.openxmlformats.org/officeDocument/2006/relationships/image" Target="../media/image2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 Id="rId3" Type="http://schemas.openxmlformats.org/officeDocument/2006/relationships/image" Target="../media/image12.png"/><Relationship Id="rId4" Type="http://schemas.openxmlformats.org/officeDocument/2006/relationships/image" Target="../media/image11.png"/><Relationship Id="rId5" Type="http://schemas.openxmlformats.org/officeDocument/2006/relationships/image" Target="../media/image1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 Id="rId3" Type="http://schemas.openxmlformats.org/officeDocument/2006/relationships/hyperlink" Target="https://www.jasondavies.com/wordtree/"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xml"/><Relationship Id="rId3" Type="http://schemas.openxmlformats.org/officeDocument/2006/relationships/image" Target="../media/image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xml"/><Relationship Id="rId3" Type="http://schemas.openxmlformats.org/officeDocument/2006/relationships/image" Target="../media/image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xml"/><Relationship Id="rId3" Type="http://schemas.openxmlformats.org/officeDocument/2006/relationships/hyperlink" Target="https://voyant-tools.org/"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6.xml"/><Relationship Id="rId3" Type="http://schemas.openxmlformats.org/officeDocument/2006/relationships/image" Target="../media/image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xml"/><Relationship Id="rId3" Type="http://schemas.openxmlformats.org/officeDocument/2006/relationships/comments" Target="../comments/comment2.xml"/><Relationship Id="rId4" Type="http://schemas.openxmlformats.org/officeDocument/2006/relationships/image" Target="../media/image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8.xml"/><Relationship Id="rId3" Type="http://schemas.openxmlformats.org/officeDocument/2006/relationships/image" Target="../media/image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9.xml"/><Relationship Id="rId3" Type="http://schemas.openxmlformats.org/officeDocument/2006/relationships/image" Target="../media/image16.png"/><Relationship Id="rId4" Type="http://schemas.openxmlformats.org/officeDocument/2006/relationships/image" Target="../media/image2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0.xml"/><Relationship Id="rId3" Type="http://schemas.openxmlformats.org/officeDocument/2006/relationships/image" Target="../media/image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3.xml"/><Relationship Id="rId3" Type="http://schemas.openxmlformats.org/officeDocument/2006/relationships/hyperlink" Target="http://lexos.wheatoncollege.edu/upload"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4.xml"/><Relationship Id="rId3" Type="http://schemas.openxmlformats.org/officeDocument/2006/relationships/image" Target="../media/image1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5.xml"/><Relationship Id="rId3" Type="http://schemas.openxmlformats.org/officeDocument/2006/relationships/image" Target="../media/image1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7.xml"/><Relationship Id="rId3" Type="http://schemas.openxmlformats.org/officeDocument/2006/relationships/comments" Target="../comments/comment3.xml"/><Relationship Id="rId4" Type="http://schemas.openxmlformats.org/officeDocument/2006/relationships/hyperlink" Target="https://gist.github.com/sebleier/554280" TargetMode="External"/><Relationship Id="rId5" Type="http://schemas.openxmlformats.org/officeDocument/2006/relationships/image" Target="../media/image1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8.xml"/><Relationship Id="rId3" Type="http://schemas.openxmlformats.org/officeDocument/2006/relationships/image" Target="../media/image22.png"/><Relationship Id="rId4" Type="http://schemas.openxmlformats.org/officeDocument/2006/relationships/image" Target="../media/image2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9.xml"/><Relationship Id="rId3" Type="http://schemas.openxmlformats.org/officeDocument/2006/relationships/image" Target="../media/image14.png"/><Relationship Id="rId4" Type="http://schemas.openxmlformats.org/officeDocument/2006/relationships/image" Target="../media/image2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0.xml"/><Relationship Id="rId3" Type="http://schemas.openxmlformats.org/officeDocument/2006/relationships/image" Target="../media/image2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1.xml"/><Relationship Id="rId3" Type="http://schemas.openxmlformats.org/officeDocument/2006/relationships/image" Target="../media/image1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2.xml"/><Relationship Id="rId3" Type="http://schemas.openxmlformats.org/officeDocument/2006/relationships/image" Target="../media/image1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3.xml"/><Relationship Id="rId3" Type="http://schemas.openxmlformats.org/officeDocument/2006/relationships/comments" Target="../comments/commen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6.xml"/><Relationship Id="rId3" Type="http://schemas.openxmlformats.org/officeDocument/2006/relationships/hyperlink" Target="mailto:nulab.info@gmail.com" TargetMode="External"/><Relationship Id="rId4" Type="http://schemas.openxmlformats.org/officeDocument/2006/relationships/hyperlink" Target="https://bit.ly/3p6KEeU" TargetMode="External"/><Relationship Id="rId5" Type="http://schemas.openxmlformats.org/officeDocument/2006/relationships/hyperlink" Target="https://calendly.com/diti-nu"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 Id="rId3" Type="http://schemas.openxmlformats.org/officeDocument/2006/relationships/comments" Target="../comments/comment1.xml"/><Relationship Id="rId4" Type="http://schemas.openxmlformats.org/officeDocument/2006/relationships/image" Target="../media/image2.png"/><Relationship Id="rId5" Type="http://schemas.openxmlformats.org/officeDocument/2006/relationships/hyperlink" Target="https://doi-org.ezproxy.neu.edu/10.1080/23251042.2017.1393863" TargetMode="External"/><Relationship Id="rId6" Type="http://schemas.openxmlformats.org/officeDocument/2006/relationships/hyperlink" Target="https://doi-org.ezproxy.neu.edu/10.1080/23251042.2017.1393863" TargetMode="External"/><Relationship Id="rId7" Type="http://schemas.openxmlformats.org/officeDocument/2006/relationships/image" Target="../media/image2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 Id="rId3" Type="http://schemas.openxmlformats.org/officeDocument/2006/relationships/hyperlink" Target="https://www.pewresearch.org/fact-tank/2020/07/16/posts-mentioning-black-lives-matter-spiked-on-lawmakers-social-media-accounts-after-george-floyd-killing/" TargetMode="External"/><Relationship Id="rId4" Type="http://schemas.openxmlformats.org/officeDocument/2006/relationships/hyperlink" Target="https://www.pewresearch.org/wp-content/uploads/2020/07/BLM_Methodology_Production.pdf" TargetMode="External"/><Relationship Id="rId5"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25"/>
          <p:cNvSpPr txBox="1"/>
          <p:nvPr>
            <p:ph type="ctrTitle"/>
          </p:nvPr>
        </p:nvSpPr>
        <p:spPr>
          <a:xfrm>
            <a:off x="126000" y="524050"/>
            <a:ext cx="8892000" cy="1722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4000">
                <a:solidFill>
                  <a:srgbClr val="FF0000"/>
                </a:solidFill>
              </a:rPr>
              <a:t>Computational Text Analysis for Content Analysis</a:t>
            </a:r>
            <a:endParaRPr sz="3500">
              <a:solidFill>
                <a:srgbClr val="FF0000"/>
              </a:solidFill>
              <a:latin typeface="Cambria"/>
              <a:ea typeface="Cambria"/>
              <a:cs typeface="Cambria"/>
              <a:sym typeface="Cambria"/>
            </a:endParaRPr>
          </a:p>
        </p:txBody>
      </p:sp>
      <p:sp>
        <p:nvSpPr>
          <p:cNvPr id="105" name="Google Shape;105;p25"/>
          <p:cNvSpPr txBox="1"/>
          <p:nvPr>
            <p:ph idx="1" type="subTitle"/>
          </p:nvPr>
        </p:nvSpPr>
        <p:spPr>
          <a:xfrm>
            <a:off x="1178550" y="2571750"/>
            <a:ext cx="6786900" cy="1979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000"/>
              <a:t>By Vaishali Kushwaha, Yana Mommadova, Margarida Rodrigues, and Yunus Emre Tapan</a:t>
            </a:r>
            <a:endParaRPr sz="2000"/>
          </a:p>
          <a:p>
            <a:pPr indent="0" lvl="0" marL="0" rtl="0" algn="ctr">
              <a:spcBef>
                <a:spcPts val="0"/>
              </a:spcBef>
              <a:spcAft>
                <a:spcPts val="0"/>
              </a:spcAft>
              <a:buNone/>
            </a:pPr>
            <a:r>
              <a:rPr lang="en" sz="2000"/>
              <a:t>Digital Integration Teaching Initiative (DITI)</a:t>
            </a:r>
            <a:endParaRPr sz="2000"/>
          </a:p>
          <a:p>
            <a:pPr indent="0" lvl="0" marL="457200" rtl="0" algn="ctr">
              <a:lnSpc>
                <a:spcPct val="115000"/>
              </a:lnSpc>
              <a:spcBef>
                <a:spcPts val="0"/>
              </a:spcBef>
              <a:spcAft>
                <a:spcPts val="0"/>
              </a:spcAft>
              <a:buNone/>
            </a:pPr>
            <a:r>
              <a:t/>
            </a:r>
            <a:endParaRPr sz="1300"/>
          </a:p>
          <a:p>
            <a:pPr indent="0" lvl="0" marL="457200" rtl="0" algn="ctr">
              <a:lnSpc>
                <a:spcPct val="115000"/>
              </a:lnSpc>
              <a:spcBef>
                <a:spcPts val="0"/>
              </a:spcBef>
              <a:spcAft>
                <a:spcPts val="0"/>
              </a:spcAft>
              <a:buNone/>
            </a:pPr>
            <a:r>
              <a:rPr lang="en" sz="2000"/>
              <a:t>For ENGL 1400: Intro to Literary Studies</a:t>
            </a:r>
            <a:endParaRPr sz="2000"/>
          </a:p>
          <a:p>
            <a:pPr indent="0" lvl="0" marL="0" rtl="0" algn="ctr">
              <a:spcBef>
                <a:spcPts val="0"/>
              </a:spcBef>
              <a:spcAft>
                <a:spcPts val="0"/>
              </a:spcAft>
              <a:buNone/>
            </a:pPr>
            <a:r>
              <a:rPr lang="en" sz="2000"/>
              <a:t>Mary Loeffelholz</a:t>
            </a:r>
            <a:endParaRPr sz="2000"/>
          </a:p>
          <a:p>
            <a:pPr indent="0" lvl="0" marL="0" rtl="0" algn="ctr">
              <a:spcBef>
                <a:spcPts val="0"/>
              </a:spcBef>
              <a:spcAft>
                <a:spcPts val="0"/>
              </a:spcAft>
              <a:buNone/>
            </a:pPr>
            <a:r>
              <a:rPr lang="en" sz="2000"/>
              <a:t>Fall 2022</a:t>
            </a:r>
            <a:endParaRPr sz="2000">
              <a:latin typeface="Cambria"/>
              <a:ea typeface="Cambria"/>
              <a:cs typeface="Cambria"/>
              <a:sym typeface="Cambria"/>
            </a:endParaRPr>
          </a:p>
          <a:p>
            <a:pPr indent="0" lvl="0" marL="0" rtl="0" algn="r">
              <a:spcBef>
                <a:spcPts val="0"/>
              </a:spcBef>
              <a:spcAft>
                <a:spcPts val="0"/>
              </a:spcAft>
              <a:buNone/>
            </a:pPr>
            <a:r>
              <a:t/>
            </a:r>
            <a:endParaRPr sz="2000">
              <a:latin typeface="Calibri"/>
              <a:ea typeface="Calibri"/>
              <a:cs typeface="Calibri"/>
              <a:sym typeface="Calibri"/>
            </a:endParaRPr>
          </a:p>
        </p:txBody>
      </p:sp>
      <p:sp>
        <p:nvSpPr>
          <p:cNvPr id="106" name="Google Shape;106;p25"/>
          <p:cNvSpPr txBox="1"/>
          <p:nvPr/>
        </p:nvSpPr>
        <p:spPr>
          <a:xfrm>
            <a:off x="5983800" y="4551600"/>
            <a:ext cx="3160200" cy="591900"/>
          </a:xfrm>
          <a:prstGeom prst="rect">
            <a:avLst/>
          </a:prstGeom>
          <a:solidFill>
            <a:srgbClr val="F4CCCC"/>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a:latin typeface="Cambria"/>
                <a:ea typeface="Cambria"/>
                <a:cs typeface="Cambria"/>
                <a:sym typeface="Cambria"/>
              </a:rPr>
              <a:t>Feel free to ask questions at any point during the presentation!</a:t>
            </a:r>
            <a:endParaRPr i="1">
              <a:latin typeface="Cambria"/>
              <a:ea typeface="Cambria"/>
              <a:cs typeface="Cambria"/>
              <a:sym typeface="Cambria"/>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06666"/>
        </a:solidFill>
      </p:bgPr>
    </p:bg>
    <p:spTree>
      <p:nvGrpSpPr>
        <p:cNvPr id="161" name="Shape 161"/>
        <p:cNvGrpSpPr/>
        <p:nvPr/>
      </p:nvGrpSpPr>
      <p:grpSpPr>
        <a:xfrm>
          <a:off x="0" y="0"/>
          <a:ext cx="0" cy="0"/>
          <a:chOff x="0" y="0"/>
          <a:chExt cx="0" cy="0"/>
        </a:xfrm>
      </p:grpSpPr>
      <p:sp>
        <p:nvSpPr>
          <p:cNvPr id="162" name="Google Shape;162;p34"/>
          <p:cNvSpPr txBox="1"/>
          <p:nvPr>
            <p:ph type="title"/>
          </p:nvPr>
        </p:nvSpPr>
        <p:spPr>
          <a:xfrm>
            <a:off x="490250" y="536350"/>
            <a:ext cx="6124800" cy="336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Text Preparation</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35"/>
          <p:cNvSpPr txBox="1"/>
          <p:nvPr>
            <p:ph type="title"/>
          </p:nvPr>
        </p:nvSpPr>
        <p:spPr>
          <a:xfrm>
            <a:off x="311700" y="2376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Corpus Building</a:t>
            </a:r>
            <a:endParaRPr/>
          </a:p>
        </p:txBody>
      </p:sp>
      <p:sp>
        <p:nvSpPr>
          <p:cNvPr id="168" name="Google Shape;168;p35"/>
          <p:cNvSpPr txBox="1"/>
          <p:nvPr>
            <p:ph idx="1" type="body"/>
          </p:nvPr>
        </p:nvSpPr>
        <p:spPr>
          <a:xfrm>
            <a:off x="311700" y="1028575"/>
            <a:ext cx="8520600" cy="34164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b="1" lang="en" sz="2200"/>
              <a:t>Questions to consider as you begin your research:</a:t>
            </a:r>
            <a:endParaRPr b="1" sz="2200"/>
          </a:p>
          <a:p>
            <a:pPr indent="-368300" lvl="0" marL="457200" rtl="0" algn="l">
              <a:spcBef>
                <a:spcPts val="1200"/>
              </a:spcBef>
              <a:spcAft>
                <a:spcPts val="0"/>
              </a:spcAft>
              <a:buClr>
                <a:schemeClr val="dk2"/>
              </a:buClr>
              <a:buSzPts val="2200"/>
              <a:buFont typeface="Cambria"/>
              <a:buChar char="●"/>
            </a:pPr>
            <a:r>
              <a:rPr lang="en" sz="2200"/>
              <a:t>What are my research questions and why am I creating a corpus? </a:t>
            </a:r>
            <a:endParaRPr sz="2200"/>
          </a:p>
          <a:p>
            <a:pPr indent="-368300" lvl="0" marL="457200" rtl="0" algn="l">
              <a:spcBef>
                <a:spcPts val="0"/>
              </a:spcBef>
              <a:spcAft>
                <a:spcPts val="0"/>
              </a:spcAft>
              <a:buClr>
                <a:schemeClr val="dk2"/>
              </a:buClr>
              <a:buSzPts val="2200"/>
              <a:buFont typeface="Cambria"/>
              <a:buChar char="●"/>
            </a:pPr>
            <a:r>
              <a:rPr lang="en" sz="2200"/>
              <a:t>What am I asking my corpus to do?</a:t>
            </a:r>
            <a:endParaRPr sz="2200"/>
          </a:p>
          <a:p>
            <a:pPr indent="-368300" lvl="0" marL="457200" rtl="0" algn="l">
              <a:spcBef>
                <a:spcPts val="0"/>
              </a:spcBef>
              <a:spcAft>
                <a:spcPts val="0"/>
              </a:spcAft>
              <a:buClr>
                <a:schemeClr val="dk2"/>
              </a:buClr>
              <a:buSzPts val="2200"/>
              <a:buFont typeface="Cambria"/>
              <a:buChar char="●"/>
            </a:pPr>
            <a:r>
              <a:rPr lang="en" sz="2200"/>
              <a:t>What text(s) should form my corpus to answer my research questions?</a:t>
            </a:r>
            <a:endParaRPr sz="2200"/>
          </a:p>
          <a:p>
            <a:pPr indent="-368300" lvl="0" marL="457200" rtl="0" algn="l">
              <a:spcBef>
                <a:spcPts val="0"/>
              </a:spcBef>
              <a:spcAft>
                <a:spcPts val="0"/>
              </a:spcAft>
              <a:buClr>
                <a:schemeClr val="dk2"/>
              </a:buClr>
              <a:buSzPts val="2200"/>
              <a:buFont typeface="Cambria"/>
              <a:buChar char="●"/>
            </a:pPr>
            <a:r>
              <a:rPr lang="en" sz="2200"/>
              <a:t>How should I organize my corpus to streamline my research processes and save time?</a:t>
            </a:r>
            <a:endParaRPr sz="35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36"/>
          <p:cNvSpPr txBox="1"/>
          <p:nvPr>
            <p:ph type="title"/>
          </p:nvPr>
        </p:nvSpPr>
        <p:spPr>
          <a:xfrm>
            <a:off x="311700" y="2376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Preparing Your Text</a:t>
            </a:r>
            <a:endParaRPr/>
          </a:p>
        </p:txBody>
      </p:sp>
      <p:sp>
        <p:nvSpPr>
          <p:cNvPr id="174" name="Google Shape;174;p36"/>
          <p:cNvSpPr txBox="1"/>
          <p:nvPr>
            <p:ph idx="1" type="body"/>
          </p:nvPr>
        </p:nvSpPr>
        <p:spPr>
          <a:xfrm>
            <a:off x="311700" y="952375"/>
            <a:ext cx="8520600" cy="4043400"/>
          </a:xfrm>
          <a:prstGeom prst="rect">
            <a:avLst/>
          </a:prstGeom>
        </p:spPr>
        <p:txBody>
          <a:bodyPr anchorCtr="0" anchor="t" bIns="91425" lIns="91425" spcFirstLastPara="1" rIns="91425" wrap="square" tIns="91425">
            <a:noAutofit/>
          </a:bodyPr>
          <a:lstStyle/>
          <a:p>
            <a:pPr indent="-349250" lvl="0" marL="457200" rtl="0" algn="l">
              <a:spcBef>
                <a:spcPts val="0"/>
              </a:spcBef>
              <a:spcAft>
                <a:spcPts val="0"/>
              </a:spcAft>
              <a:buSzPts val="1900"/>
              <a:buAutoNum type="arabicPeriod"/>
            </a:pPr>
            <a:r>
              <a:rPr lang="en" sz="1900"/>
              <a:t>Choose the texts or text selections that you would like to include. </a:t>
            </a:r>
            <a:endParaRPr sz="1900"/>
          </a:p>
          <a:p>
            <a:pPr indent="-349250" lvl="0" marL="457200" rtl="0" algn="l">
              <a:spcBef>
                <a:spcPts val="0"/>
              </a:spcBef>
              <a:spcAft>
                <a:spcPts val="0"/>
              </a:spcAft>
              <a:buSzPts val="1900"/>
              <a:buAutoNum type="arabicPeriod"/>
            </a:pPr>
            <a:r>
              <a:rPr lang="en" sz="1900"/>
              <a:t>Create a folder on your computer or cloud storage where you will store your corpus. Give it a clearly descriptive name, without spaces or special characters.</a:t>
            </a:r>
            <a:endParaRPr sz="1900"/>
          </a:p>
          <a:p>
            <a:pPr indent="-349250" lvl="0" marL="457200" rtl="0" algn="l">
              <a:spcBef>
                <a:spcPts val="0"/>
              </a:spcBef>
              <a:spcAft>
                <a:spcPts val="0"/>
              </a:spcAft>
              <a:buSzPts val="1900"/>
              <a:buAutoNum type="arabicPeriod"/>
            </a:pPr>
            <a:r>
              <a:rPr lang="en" sz="1900"/>
              <a:t>Copy and paste the text into a </a:t>
            </a:r>
            <a:r>
              <a:rPr b="1" lang="en" sz="1900"/>
              <a:t>plain text editor</a:t>
            </a:r>
            <a:r>
              <a:rPr lang="en" sz="1900"/>
              <a:t> (on Macs: Text Edit; on Windows: Notepad)</a:t>
            </a:r>
            <a:endParaRPr sz="1900"/>
          </a:p>
          <a:p>
            <a:pPr indent="-323850" lvl="1" marL="914400" rtl="0" algn="l">
              <a:spcBef>
                <a:spcPts val="0"/>
              </a:spcBef>
              <a:spcAft>
                <a:spcPts val="0"/>
              </a:spcAft>
              <a:buSzPts val="1500"/>
              <a:buAutoNum type="alphaLcPeriod"/>
            </a:pPr>
            <a:r>
              <a:rPr lang="en" sz="1500"/>
              <a:t>M</a:t>
            </a:r>
            <a:r>
              <a:rPr lang="en" sz="1500"/>
              <a:t>ac users, you may need to make your Text Edit into a ‘plain text’. Open Text Edit, go to Preferences, and make sure “plain text” is selected</a:t>
            </a:r>
            <a:endParaRPr sz="1500"/>
          </a:p>
          <a:p>
            <a:pPr indent="-349250" lvl="0" marL="457200" rtl="0" algn="l">
              <a:spcBef>
                <a:spcPts val="0"/>
              </a:spcBef>
              <a:spcAft>
                <a:spcPts val="0"/>
              </a:spcAft>
              <a:buSzPts val="1900"/>
              <a:buAutoNum type="arabicPeriod"/>
            </a:pPr>
            <a:r>
              <a:rPr lang="en" sz="1900"/>
              <a:t>Save the text as a plain text file (with a .txt extension). Always make sure to name your files so you know what is in them!</a:t>
            </a:r>
            <a:endParaRPr sz="1900"/>
          </a:p>
          <a:p>
            <a:pPr indent="-349250" lvl="0" marL="457200" rtl="0" algn="l">
              <a:spcBef>
                <a:spcPts val="0"/>
              </a:spcBef>
              <a:spcAft>
                <a:spcPts val="0"/>
              </a:spcAft>
              <a:buSzPts val="1900"/>
              <a:buAutoNum type="arabicPeriod"/>
            </a:pPr>
            <a:r>
              <a:rPr lang="en" sz="1900"/>
              <a:t>Repeat steps above for each text in the corpus.</a:t>
            </a:r>
            <a:endParaRPr sz="19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37"/>
          <p:cNvSpPr txBox="1"/>
          <p:nvPr>
            <p:ph type="title"/>
          </p:nvPr>
        </p:nvSpPr>
        <p:spPr>
          <a:xfrm>
            <a:off x="311700" y="2376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a:t>
            </a:r>
            <a:r>
              <a:rPr lang="en"/>
              <a:t>Corpus: source files</a:t>
            </a:r>
            <a:endParaRPr/>
          </a:p>
        </p:txBody>
      </p:sp>
      <p:sp>
        <p:nvSpPr>
          <p:cNvPr id="180" name="Google Shape;180;p37"/>
          <p:cNvSpPr txBox="1"/>
          <p:nvPr>
            <p:ph idx="1" type="body"/>
          </p:nvPr>
        </p:nvSpPr>
        <p:spPr>
          <a:xfrm>
            <a:off x="155850" y="963850"/>
            <a:ext cx="8832300" cy="337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For our corpus, we will work with the following texts:</a:t>
            </a:r>
            <a:endParaRPr sz="2000"/>
          </a:p>
          <a:p>
            <a:pPr indent="0" lvl="0" marL="0" rtl="0" algn="l">
              <a:spcBef>
                <a:spcPts val="1600"/>
              </a:spcBef>
              <a:spcAft>
                <a:spcPts val="0"/>
              </a:spcAft>
              <a:buNone/>
            </a:pPr>
            <a:r>
              <a:rPr lang="en" sz="2000">
                <a:solidFill>
                  <a:srgbClr val="000000"/>
                </a:solidFill>
              </a:rPr>
              <a:t>Frederick Douglass, </a:t>
            </a:r>
            <a:r>
              <a:rPr i="1" lang="en" sz="2000" u="sng">
                <a:solidFill>
                  <a:schemeClr val="hlink"/>
                </a:solidFill>
                <a:hlinkClick r:id="rId3"/>
              </a:rPr>
              <a:t>Narrative of the Life of Frederick Douglass, an American Slave</a:t>
            </a:r>
            <a:endParaRPr i="1" sz="2000">
              <a:solidFill>
                <a:srgbClr val="000000"/>
              </a:solidFill>
            </a:endParaRPr>
          </a:p>
          <a:p>
            <a:pPr indent="0" lvl="0" marL="0" rtl="0" algn="l">
              <a:spcBef>
                <a:spcPts val="1600"/>
              </a:spcBef>
              <a:spcAft>
                <a:spcPts val="0"/>
              </a:spcAft>
              <a:buNone/>
            </a:pPr>
            <a:r>
              <a:rPr lang="en" sz="2000">
                <a:solidFill>
                  <a:srgbClr val="000000"/>
                </a:solidFill>
              </a:rPr>
              <a:t>Benjamin Franklin, </a:t>
            </a:r>
            <a:r>
              <a:rPr i="1" lang="en" sz="2000" u="sng">
                <a:solidFill>
                  <a:schemeClr val="hlink"/>
                </a:solidFill>
                <a:hlinkClick r:id="rId4"/>
              </a:rPr>
              <a:t>Autobiography of Benjamin Franklin</a:t>
            </a:r>
            <a:endParaRPr i="1" sz="2000">
              <a:solidFill>
                <a:srgbClr val="000000"/>
              </a:solidFill>
            </a:endParaRPr>
          </a:p>
          <a:p>
            <a:pPr indent="0" lvl="0" marL="0" rtl="0" algn="l">
              <a:spcBef>
                <a:spcPts val="1600"/>
              </a:spcBef>
              <a:spcAft>
                <a:spcPts val="0"/>
              </a:spcAft>
              <a:buNone/>
            </a:pPr>
            <a:r>
              <a:rPr lang="en" sz="2000">
                <a:solidFill>
                  <a:srgbClr val="000000"/>
                </a:solidFill>
              </a:rPr>
              <a:t>Harriet Jacobs, </a:t>
            </a:r>
            <a:r>
              <a:rPr i="1" lang="en" sz="2000" u="sng">
                <a:solidFill>
                  <a:schemeClr val="hlink"/>
                </a:solidFill>
                <a:hlinkClick r:id="rId5"/>
              </a:rPr>
              <a:t>Incidents in the Life of a Slave Girl</a:t>
            </a:r>
            <a:endParaRPr i="1" sz="2000">
              <a:solidFill>
                <a:srgbClr val="000000"/>
              </a:solidFill>
            </a:endParaRPr>
          </a:p>
          <a:p>
            <a:pPr indent="0" lvl="0" marL="0" rtl="0" algn="l">
              <a:spcBef>
                <a:spcPts val="1600"/>
              </a:spcBef>
              <a:spcAft>
                <a:spcPts val="0"/>
              </a:spcAft>
              <a:buNone/>
            </a:pPr>
            <a:r>
              <a:rPr lang="en" sz="2000">
                <a:solidFill>
                  <a:srgbClr val="000000"/>
                </a:solidFill>
              </a:rPr>
              <a:t>Jonathan Edwards, </a:t>
            </a:r>
            <a:r>
              <a:rPr i="1" lang="en" sz="2000" u="sng">
                <a:solidFill>
                  <a:schemeClr val="hlink"/>
                </a:solidFill>
                <a:hlinkClick r:id="rId6"/>
              </a:rPr>
              <a:t>Personal Narrative</a:t>
            </a:r>
            <a:r>
              <a:rPr i="1" lang="en" sz="2000">
                <a:solidFill>
                  <a:srgbClr val="000000"/>
                </a:solidFill>
              </a:rPr>
              <a:t> </a:t>
            </a:r>
            <a:endParaRPr i="1" sz="2000">
              <a:solidFill>
                <a:srgbClr val="000000"/>
              </a:solidFill>
            </a:endParaRPr>
          </a:p>
          <a:p>
            <a:pPr indent="0" lvl="0" marL="0" rtl="0" algn="l">
              <a:spcBef>
                <a:spcPts val="1600"/>
              </a:spcBef>
              <a:spcAft>
                <a:spcPts val="0"/>
              </a:spcAft>
              <a:buNone/>
            </a:pPr>
            <a:r>
              <a:rPr lang="en" sz="2000">
                <a:solidFill>
                  <a:srgbClr val="000000"/>
                </a:solidFill>
              </a:rPr>
              <a:t>Herman Melville,  </a:t>
            </a:r>
            <a:r>
              <a:rPr i="1" lang="en" sz="2000" u="sng">
                <a:solidFill>
                  <a:schemeClr val="hlink"/>
                </a:solidFill>
                <a:hlinkClick r:id="rId7"/>
              </a:rPr>
              <a:t>The Piazza Tales</a:t>
            </a:r>
            <a:r>
              <a:rPr i="1" lang="en" sz="2000">
                <a:solidFill>
                  <a:srgbClr val="000000"/>
                </a:solidFill>
              </a:rPr>
              <a:t> </a:t>
            </a:r>
            <a:endParaRPr i="1" sz="2000">
              <a:solidFill>
                <a:srgbClr val="000000"/>
              </a:solidFill>
            </a:endParaRPr>
          </a:p>
          <a:p>
            <a:pPr indent="0" lvl="0" marL="0" rtl="0" algn="l">
              <a:spcBef>
                <a:spcPts val="1600"/>
              </a:spcBef>
              <a:spcAft>
                <a:spcPts val="1600"/>
              </a:spcAft>
              <a:buNone/>
            </a:pPr>
            <a:r>
              <a:t/>
            </a:r>
            <a:endParaRPr sz="2000">
              <a:solidFill>
                <a:srgbClr val="000000"/>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38"/>
          <p:cNvSpPr txBox="1"/>
          <p:nvPr>
            <p:ph type="title"/>
          </p:nvPr>
        </p:nvSpPr>
        <p:spPr>
          <a:xfrm>
            <a:off x="311700" y="2376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Sample Corpus</a:t>
            </a:r>
            <a:endParaRPr/>
          </a:p>
        </p:txBody>
      </p:sp>
      <p:sp>
        <p:nvSpPr>
          <p:cNvPr id="186" name="Google Shape;186;p38"/>
          <p:cNvSpPr txBox="1"/>
          <p:nvPr>
            <p:ph idx="1" type="body"/>
          </p:nvPr>
        </p:nvSpPr>
        <p:spPr>
          <a:xfrm>
            <a:off x="311700" y="1028575"/>
            <a:ext cx="8347800" cy="109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following .txt files are available on: </a:t>
            </a:r>
            <a:endParaRPr b="1" sz="2000"/>
          </a:p>
          <a:p>
            <a:pPr indent="0" lvl="0" marL="0" rtl="0" algn="l">
              <a:spcBef>
                <a:spcPts val="1600"/>
              </a:spcBef>
              <a:spcAft>
                <a:spcPts val="0"/>
              </a:spcAft>
              <a:buNone/>
            </a:pPr>
            <a:r>
              <a:rPr lang="en">
                <a:highlight>
                  <a:srgbClr val="FFFFFF"/>
                </a:highlight>
              </a:rPr>
              <a:t>https://bit.ly/3d79hpb </a:t>
            </a:r>
            <a:endParaRPr>
              <a:highlight>
                <a:srgbClr val="FFFFFF"/>
              </a:highlight>
            </a:endParaRPr>
          </a:p>
          <a:p>
            <a:pPr indent="0" lvl="0" marL="0" rtl="0" algn="l">
              <a:spcBef>
                <a:spcPts val="1600"/>
              </a:spcBef>
              <a:spcAft>
                <a:spcPts val="160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06666"/>
        </a:solidFill>
      </p:bgPr>
    </p:bg>
    <p:spTree>
      <p:nvGrpSpPr>
        <p:cNvPr id="190" name="Shape 190"/>
        <p:cNvGrpSpPr/>
        <p:nvPr/>
      </p:nvGrpSpPr>
      <p:grpSpPr>
        <a:xfrm>
          <a:off x="0" y="0"/>
          <a:ext cx="0" cy="0"/>
          <a:chOff x="0" y="0"/>
          <a:chExt cx="0" cy="0"/>
        </a:xfrm>
      </p:grpSpPr>
      <p:sp>
        <p:nvSpPr>
          <p:cNvPr id="191" name="Google Shape;191;p39"/>
          <p:cNvSpPr txBox="1"/>
          <p:nvPr>
            <p:ph type="title"/>
          </p:nvPr>
        </p:nvSpPr>
        <p:spPr>
          <a:xfrm>
            <a:off x="490250" y="536350"/>
            <a:ext cx="6124800" cy="336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Exploratory Tool:</a:t>
            </a:r>
            <a:endParaRPr/>
          </a:p>
          <a:p>
            <a:pPr indent="0" lvl="0" marL="0" rtl="0" algn="l">
              <a:spcBef>
                <a:spcPts val="0"/>
              </a:spcBef>
              <a:spcAft>
                <a:spcPts val="0"/>
              </a:spcAft>
              <a:buNone/>
            </a:pPr>
            <a:r>
              <a:rPr lang="en"/>
              <a:t>Word Counter</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40"/>
          <p:cNvSpPr txBox="1"/>
          <p:nvPr>
            <p:ph type="title"/>
          </p:nvPr>
        </p:nvSpPr>
        <p:spPr>
          <a:xfrm>
            <a:off x="311700" y="2376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Word Counter</a:t>
            </a:r>
            <a:endParaRPr/>
          </a:p>
        </p:txBody>
      </p:sp>
      <p:sp>
        <p:nvSpPr>
          <p:cNvPr id="197" name="Google Shape;197;p40"/>
          <p:cNvSpPr txBox="1"/>
          <p:nvPr>
            <p:ph idx="1" type="body"/>
          </p:nvPr>
        </p:nvSpPr>
        <p:spPr>
          <a:xfrm>
            <a:off x="766350" y="1094400"/>
            <a:ext cx="7611300" cy="34164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SzPts val="2200"/>
              <a:buChar char="●"/>
            </a:pPr>
            <a:r>
              <a:rPr lang="en" sz="2200" u="sng">
                <a:solidFill>
                  <a:schemeClr val="hlink"/>
                </a:solidFill>
                <a:hlinkClick r:id="rId3"/>
              </a:rPr>
              <a:t>https://databasic.io/en/wordcounter/</a:t>
            </a:r>
            <a:r>
              <a:rPr lang="en" sz="2200"/>
              <a:t> </a:t>
            </a:r>
            <a:endParaRPr sz="2200"/>
          </a:p>
          <a:p>
            <a:pPr indent="-368300" lvl="0" marL="457200" rtl="0" algn="l">
              <a:spcBef>
                <a:spcPts val="0"/>
              </a:spcBef>
              <a:spcAft>
                <a:spcPts val="0"/>
              </a:spcAft>
              <a:buSzPts val="2200"/>
              <a:buChar char="●"/>
            </a:pPr>
            <a:r>
              <a:rPr lang="en" sz="2200"/>
              <a:t>A user-friendly </a:t>
            </a:r>
            <a:r>
              <a:rPr b="1" lang="en" sz="2200"/>
              <a:t>basic word counting tool</a:t>
            </a:r>
            <a:endParaRPr b="1" sz="2200"/>
          </a:p>
          <a:p>
            <a:pPr indent="-368300" lvl="0" marL="457200" rtl="0" algn="l">
              <a:spcBef>
                <a:spcPts val="0"/>
              </a:spcBef>
              <a:spcAft>
                <a:spcPts val="0"/>
              </a:spcAft>
              <a:buSzPts val="2200"/>
              <a:buChar char="●"/>
            </a:pPr>
            <a:r>
              <a:rPr lang="en" sz="2200"/>
              <a:t>It allows you to count words, bigrams, and trigrams in plain text files and to download spreadsheets with your results</a:t>
            </a:r>
            <a:endParaRPr sz="2200"/>
          </a:p>
          <a:p>
            <a:pPr indent="-368300" lvl="0" marL="457200" rtl="0" algn="l">
              <a:spcBef>
                <a:spcPts val="0"/>
              </a:spcBef>
              <a:spcAft>
                <a:spcPts val="0"/>
              </a:spcAft>
              <a:buSzPts val="2200"/>
              <a:buChar char="●"/>
            </a:pPr>
            <a:r>
              <a:rPr lang="en" sz="2200"/>
              <a:t>The max file upload is 10MB</a:t>
            </a:r>
            <a:endParaRPr sz="2200"/>
          </a:p>
          <a:p>
            <a:pPr indent="-368300" lvl="0" marL="457200" rtl="0" algn="l">
              <a:spcBef>
                <a:spcPts val="0"/>
              </a:spcBef>
              <a:spcAft>
                <a:spcPts val="0"/>
              </a:spcAft>
              <a:buSzPts val="2200"/>
              <a:buChar char="●"/>
            </a:pPr>
            <a:r>
              <a:rPr lang="en" sz="2200"/>
              <a:t>The default is to lowercase all words and apply stopwords</a:t>
            </a:r>
            <a:endParaRPr sz="2200"/>
          </a:p>
          <a:p>
            <a:pPr indent="-368300" lvl="0" marL="457200" rtl="0" algn="l">
              <a:spcBef>
                <a:spcPts val="0"/>
              </a:spcBef>
              <a:spcAft>
                <a:spcPts val="0"/>
              </a:spcAft>
              <a:buSzPts val="2200"/>
              <a:buChar char="●"/>
            </a:pPr>
            <a:r>
              <a:rPr lang="en" sz="2200"/>
              <a:t>It can be run with and without stopwords</a:t>
            </a:r>
            <a:endParaRPr sz="22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41"/>
          <p:cNvSpPr txBox="1"/>
          <p:nvPr>
            <p:ph type="title"/>
          </p:nvPr>
        </p:nvSpPr>
        <p:spPr>
          <a:xfrm>
            <a:off x="311700" y="2376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Word Counter Examples</a:t>
            </a:r>
            <a:endParaRPr/>
          </a:p>
        </p:txBody>
      </p:sp>
      <p:sp>
        <p:nvSpPr>
          <p:cNvPr id="203" name="Google Shape;203;p41"/>
          <p:cNvSpPr txBox="1"/>
          <p:nvPr>
            <p:ph idx="1" type="body"/>
          </p:nvPr>
        </p:nvSpPr>
        <p:spPr>
          <a:xfrm>
            <a:off x="311700" y="1028575"/>
            <a:ext cx="22995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900"/>
              <a:t>This is a </a:t>
            </a:r>
            <a:r>
              <a:rPr b="1" lang="en" sz="1900"/>
              <a:t>word cloud</a:t>
            </a:r>
            <a:r>
              <a:rPr lang="en" sz="1900"/>
              <a:t>. It is helpful to get a sense of the </a:t>
            </a:r>
            <a:r>
              <a:rPr b="1" lang="en" sz="1900"/>
              <a:t>most used words in a document</a:t>
            </a:r>
            <a:r>
              <a:rPr lang="en" sz="1900"/>
              <a:t>. </a:t>
            </a:r>
            <a:r>
              <a:rPr lang="en" sz="1900"/>
              <a:t>Words used more often are bigger, and ones used less often are smaller.</a:t>
            </a:r>
            <a:endParaRPr sz="1900"/>
          </a:p>
        </p:txBody>
      </p:sp>
      <p:pic>
        <p:nvPicPr>
          <p:cNvPr id="204" name="Google Shape;204;p41"/>
          <p:cNvPicPr preferRelativeResize="0"/>
          <p:nvPr/>
        </p:nvPicPr>
        <p:blipFill>
          <a:blip r:embed="rId3">
            <a:alphaModFix/>
          </a:blip>
          <a:stretch>
            <a:fillRect/>
          </a:stretch>
        </p:blipFill>
        <p:spPr>
          <a:xfrm>
            <a:off x="2775550" y="1142150"/>
            <a:ext cx="6228000" cy="2249536"/>
          </a:xfrm>
          <a:prstGeom prst="rect">
            <a:avLst/>
          </a:prstGeom>
          <a:noFill/>
          <a:ln>
            <a:noFill/>
          </a:ln>
        </p:spPr>
      </p:pic>
      <p:sp>
        <p:nvSpPr>
          <p:cNvPr id="205" name="Google Shape;205;p41"/>
          <p:cNvSpPr txBox="1"/>
          <p:nvPr/>
        </p:nvSpPr>
        <p:spPr>
          <a:xfrm>
            <a:off x="2775550" y="3504750"/>
            <a:ext cx="6135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2"/>
                </a:solidFill>
                <a:latin typeface="Cambria"/>
                <a:ea typeface="Cambria"/>
                <a:cs typeface="Cambria"/>
                <a:sym typeface="Cambria"/>
              </a:rPr>
              <a:t>Word cloud from </a:t>
            </a:r>
            <a:r>
              <a:rPr i="1" lang="en">
                <a:solidFill>
                  <a:schemeClr val="dk2"/>
                </a:solidFill>
                <a:latin typeface="Cambria"/>
                <a:ea typeface="Cambria"/>
                <a:cs typeface="Cambria"/>
                <a:sym typeface="Cambria"/>
              </a:rPr>
              <a:t>Narrative of the Life of Frederick Douglass,</a:t>
            </a:r>
            <a:r>
              <a:rPr lang="en">
                <a:solidFill>
                  <a:schemeClr val="dk2"/>
                </a:solidFill>
                <a:latin typeface="Cambria"/>
                <a:ea typeface="Cambria"/>
                <a:cs typeface="Cambria"/>
                <a:sym typeface="Cambria"/>
              </a:rPr>
              <a:t> by F. Douglass</a:t>
            </a:r>
            <a:endParaRPr>
              <a:solidFill>
                <a:schemeClr val="dk2"/>
              </a:solidFill>
              <a:latin typeface="Cambria"/>
              <a:ea typeface="Cambria"/>
              <a:cs typeface="Cambria"/>
              <a:sym typeface="Cambria"/>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42"/>
          <p:cNvSpPr txBox="1"/>
          <p:nvPr>
            <p:ph type="title"/>
          </p:nvPr>
        </p:nvSpPr>
        <p:spPr>
          <a:xfrm>
            <a:off x="311700" y="2376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Word Counter Examples</a:t>
            </a:r>
            <a:endParaRPr/>
          </a:p>
        </p:txBody>
      </p:sp>
      <p:sp>
        <p:nvSpPr>
          <p:cNvPr id="211" name="Google Shape;211;p42"/>
          <p:cNvSpPr txBox="1"/>
          <p:nvPr/>
        </p:nvSpPr>
        <p:spPr>
          <a:xfrm>
            <a:off x="5784125" y="3487775"/>
            <a:ext cx="3308700" cy="1077900"/>
          </a:xfrm>
          <a:prstGeom prst="rect">
            <a:avLst/>
          </a:prstGeom>
          <a:solidFill>
            <a:srgbClr val="FCE5CD"/>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latin typeface="Cambria"/>
                <a:ea typeface="Cambria"/>
                <a:cs typeface="Cambria"/>
                <a:sym typeface="Cambria"/>
              </a:rPr>
              <a:t>The top trigram is St. Michael’s, a town in Talbout County, Maryland, the location of Colonel Lloyd's plantation, where Douglass was enslaved. Note that Colonel Lloyd's is also a top trigram.</a:t>
            </a:r>
            <a:endParaRPr sz="1300">
              <a:latin typeface="Cambria"/>
              <a:ea typeface="Cambria"/>
              <a:cs typeface="Cambria"/>
              <a:sym typeface="Cambria"/>
            </a:endParaRPr>
          </a:p>
        </p:txBody>
      </p:sp>
      <p:sp>
        <p:nvSpPr>
          <p:cNvPr id="212" name="Google Shape;212;p42"/>
          <p:cNvSpPr txBox="1"/>
          <p:nvPr/>
        </p:nvSpPr>
        <p:spPr>
          <a:xfrm>
            <a:off x="3100263" y="976588"/>
            <a:ext cx="2463000" cy="746400"/>
          </a:xfrm>
          <a:prstGeom prst="rect">
            <a:avLst/>
          </a:prstGeom>
          <a:solidFill>
            <a:srgbClr val="FCE5CD"/>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latin typeface="Cambria"/>
                <a:ea typeface="Cambria"/>
                <a:cs typeface="Cambria"/>
                <a:sym typeface="Cambria"/>
              </a:rPr>
              <a:t>Stopwords aren't removed for the bigrams and trigrams because they need context.</a:t>
            </a:r>
            <a:endParaRPr sz="1300">
              <a:latin typeface="Cambria"/>
              <a:ea typeface="Cambria"/>
              <a:cs typeface="Cambria"/>
              <a:sym typeface="Cambria"/>
            </a:endParaRPr>
          </a:p>
        </p:txBody>
      </p:sp>
      <p:sp>
        <p:nvSpPr>
          <p:cNvPr id="213" name="Google Shape;213;p42"/>
          <p:cNvSpPr txBox="1"/>
          <p:nvPr/>
        </p:nvSpPr>
        <p:spPr>
          <a:xfrm>
            <a:off x="629025" y="3916550"/>
            <a:ext cx="1839900" cy="672900"/>
          </a:xfrm>
          <a:prstGeom prst="rect">
            <a:avLst/>
          </a:prstGeom>
          <a:solidFill>
            <a:srgbClr val="FCE5CD"/>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latin typeface="Cambria"/>
                <a:ea typeface="Cambria"/>
                <a:cs typeface="Cambria"/>
                <a:sym typeface="Cambria"/>
              </a:rPr>
              <a:t>Shows the top words in the text. </a:t>
            </a:r>
            <a:endParaRPr sz="1300">
              <a:latin typeface="Cambria"/>
              <a:ea typeface="Cambria"/>
              <a:cs typeface="Cambria"/>
              <a:sym typeface="Cambria"/>
            </a:endParaRPr>
          </a:p>
        </p:txBody>
      </p:sp>
      <p:pic>
        <p:nvPicPr>
          <p:cNvPr id="214" name="Google Shape;214;p42"/>
          <p:cNvPicPr preferRelativeResize="0"/>
          <p:nvPr/>
        </p:nvPicPr>
        <p:blipFill>
          <a:blip r:embed="rId3">
            <a:alphaModFix/>
          </a:blip>
          <a:stretch>
            <a:fillRect/>
          </a:stretch>
        </p:blipFill>
        <p:spPr>
          <a:xfrm>
            <a:off x="661875" y="899075"/>
            <a:ext cx="1807049" cy="2890574"/>
          </a:xfrm>
          <a:prstGeom prst="rect">
            <a:avLst/>
          </a:prstGeom>
          <a:noFill/>
          <a:ln>
            <a:noFill/>
          </a:ln>
        </p:spPr>
      </p:pic>
      <p:pic>
        <p:nvPicPr>
          <p:cNvPr id="215" name="Google Shape;215;p42"/>
          <p:cNvPicPr preferRelativeResize="0"/>
          <p:nvPr/>
        </p:nvPicPr>
        <p:blipFill>
          <a:blip r:embed="rId4">
            <a:alphaModFix/>
          </a:blip>
          <a:stretch>
            <a:fillRect/>
          </a:stretch>
        </p:blipFill>
        <p:spPr>
          <a:xfrm>
            <a:off x="6409450" y="899075"/>
            <a:ext cx="2248123" cy="2499938"/>
          </a:xfrm>
          <a:prstGeom prst="rect">
            <a:avLst/>
          </a:prstGeom>
          <a:noFill/>
          <a:ln>
            <a:noFill/>
          </a:ln>
        </p:spPr>
      </p:pic>
      <p:pic>
        <p:nvPicPr>
          <p:cNvPr id="216" name="Google Shape;216;p42"/>
          <p:cNvPicPr preferRelativeResize="0"/>
          <p:nvPr/>
        </p:nvPicPr>
        <p:blipFill>
          <a:blip r:embed="rId5">
            <a:alphaModFix/>
          </a:blip>
          <a:stretch>
            <a:fillRect/>
          </a:stretch>
        </p:blipFill>
        <p:spPr>
          <a:xfrm>
            <a:off x="3256237" y="1789750"/>
            <a:ext cx="2151074" cy="27997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06666"/>
        </a:solidFill>
      </p:bgPr>
    </p:bg>
    <p:spTree>
      <p:nvGrpSpPr>
        <p:cNvPr id="220" name="Shape 220"/>
        <p:cNvGrpSpPr/>
        <p:nvPr/>
      </p:nvGrpSpPr>
      <p:grpSpPr>
        <a:xfrm>
          <a:off x="0" y="0"/>
          <a:ext cx="0" cy="0"/>
          <a:chOff x="0" y="0"/>
          <a:chExt cx="0" cy="0"/>
        </a:xfrm>
      </p:grpSpPr>
      <p:sp>
        <p:nvSpPr>
          <p:cNvPr id="221" name="Google Shape;221;p43"/>
          <p:cNvSpPr txBox="1"/>
          <p:nvPr>
            <p:ph type="title"/>
          </p:nvPr>
        </p:nvSpPr>
        <p:spPr>
          <a:xfrm>
            <a:off x="490250" y="536350"/>
            <a:ext cx="6124800" cy="336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Exploratory Tool:</a:t>
            </a:r>
            <a:endParaRPr/>
          </a:p>
          <a:p>
            <a:pPr indent="0" lvl="0" marL="0" rtl="0" algn="l">
              <a:spcBef>
                <a:spcPts val="0"/>
              </a:spcBef>
              <a:spcAft>
                <a:spcPts val="0"/>
              </a:spcAft>
              <a:buNone/>
            </a:pPr>
            <a:r>
              <a:rPr lang="en"/>
              <a:t>Word Trees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26"/>
          <p:cNvSpPr txBox="1"/>
          <p:nvPr>
            <p:ph type="title"/>
          </p:nvPr>
        </p:nvSpPr>
        <p:spPr>
          <a:xfrm>
            <a:off x="311700" y="2376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Workshop Agenda</a:t>
            </a:r>
            <a:endParaRPr/>
          </a:p>
        </p:txBody>
      </p:sp>
      <p:sp>
        <p:nvSpPr>
          <p:cNvPr id="112" name="Google Shape;112;p26"/>
          <p:cNvSpPr txBox="1"/>
          <p:nvPr>
            <p:ph idx="1" type="body"/>
          </p:nvPr>
        </p:nvSpPr>
        <p:spPr>
          <a:xfrm>
            <a:off x="311700" y="1028575"/>
            <a:ext cx="8520600" cy="3416400"/>
          </a:xfrm>
          <a:prstGeom prst="rect">
            <a:avLst/>
          </a:prstGeom>
          <a:solidFill>
            <a:schemeClr val="lt1"/>
          </a:solid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a:t>Introduction to</a:t>
            </a:r>
            <a:r>
              <a:rPr lang="en"/>
              <a:t> definitions and key terms in computational text analysis (What)</a:t>
            </a:r>
            <a:endParaRPr/>
          </a:p>
          <a:p>
            <a:pPr indent="-381000" lvl="0" marL="457200" rtl="0" algn="l">
              <a:spcBef>
                <a:spcPts val="0"/>
              </a:spcBef>
              <a:spcAft>
                <a:spcPts val="0"/>
              </a:spcAft>
              <a:buSzPts val="2400"/>
              <a:buChar char="●"/>
            </a:pPr>
            <a:r>
              <a:rPr lang="en"/>
              <a:t>Discuss</a:t>
            </a:r>
            <a:r>
              <a:rPr lang="en"/>
              <a:t>ion on</a:t>
            </a:r>
            <a:r>
              <a:rPr lang="en"/>
              <a:t> its applications and uses in research (Why)</a:t>
            </a:r>
            <a:endParaRPr/>
          </a:p>
          <a:p>
            <a:pPr indent="-381000" lvl="0" marL="457200" rtl="0" algn="l">
              <a:spcBef>
                <a:spcPts val="0"/>
              </a:spcBef>
              <a:spcAft>
                <a:spcPts val="0"/>
              </a:spcAft>
              <a:buSzPts val="2400"/>
              <a:buChar char="●"/>
            </a:pPr>
            <a:r>
              <a:rPr lang="en"/>
              <a:t>Demonstration of web-based text analysis tools (How)</a:t>
            </a:r>
            <a:endParaRPr/>
          </a:p>
          <a:p>
            <a:pPr indent="-355600" lvl="1" marL="914400" rtl="0" algn="l">
              <a:spcBef>
                <a:spcPts val="0"/>
              </a:spcBef>
              <a:spcAft>
                <a:spcPts val="0"/>
              </a:spcAft>
              <a:buSzPts val="2000"/>
              <a:buChar char="○"/>
            </a:pPr>
            <a:r>
              <a:rPr lang="en"/>
              <a:t>Word Counter, Word Trees, Voyant, Lexos</a:t>
            </a:r>
            <a:endParaRPr/>
          </a:p>
          <a:p>
            <a:pPr indent="0" lvl="0" marL="0" rtl="0" algn="l">
              <a:spcBef>
                <a:spcPts val="1600"/>
              </a:spcBef>
              <a:spcAft>
                <a:spcPts val="0"/>
              </a:spcAft>
              <a:buNone/>
            </a:pPr>
            <a:r>
              <a:rPr lang="en" sz="2500">
                <a:highlight>
                  <a:schemeClr val="lt1"/>
                </a:highlight>
              </a:rPr>
              <a:t>Slides, handouts, and data available at: </a:t>
            </a:r>
            <a:r>
              <a:rPr lang="en" sz="2500">
                <a:highlight>
                  <a:srgbClr val="FFFFFF"/>
                </a:highlight>
              </a:rPr>
              <a:t>https://bit.ly/3p6KEeU</a:t>
            </a:r>
            <a:r>
              <a:rPr lang="en" sz="2500">
                <a:highlight>
                  <a:schemeClr val="lt1"/>
                </a:highlight>
              </a:rPr>
              <a:t> </a:t>
            </a:r>
            <a:endParaRPr b="1" sz="2500">
              <a:highlight>
                <a:schemeClr val="lt1"/>
              </a:highlight>
            </a:endParaRPr>
          </a:p>
          <a:p>
            <a:pPr indent="0" lvl="0" marL="0" rtl="0" algn="l">
              <a:spcBef>
                <a:spcPts val="1600"/>
              </a:spcBef>
              <a:spcAft>
                <a:spcPts val="0"/>
              </a:spcAft>
              <a:buNone/>
            </a:pPr>
            <a:r>
              <a:t/>
            </a:r>
            <a:endParaRPr b="1" sz="2500"/>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44"/>
          <p:cNvSpPr txBox="1"/>
          <p:nvPr>
            <p:ph type="title"/>
          </p:nvPr>
        </p:nvSpPr>
        <p:spPr>
          <a:xfrm>
            <a:off x="311700" y="2376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Word Trees</a:t>
            </a:r>
            <a:endParaRPr/>
          </a:p>
        </p:txBody>
      </p:sp>
      <p:sp>
        <p:nvSpPr>
          <p:cNvPr id="227" name="Google Shape;227;p44"/>
          <p:cNvSpPr txBox="1"/>
          <p:nvPr>
            <p:ph idx="1" type="body"/>
          </p:nvPr>
        </p:nvSpPr>
        <p:spPr>
          <a:xfrm>
            <a:off x="805950" y="959325"/>
            <a:ext cx="7532100" cy="34164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u="sng">
                <a:solidFill>
                  <a:schemeClr val="hlink"/>
                </a:solidFill>
                <a:hlinkClick r:id="rId3"/>
              </a:rPr>
              <a:t>https://www.jasondavies.com/wordtree/</a:t>
            </a:r>
            <a:r>
              <a:rPr lang="en"/>
              <a:t> </a:t>
            </a:r>
            <a:endParaRPr/>
          </a:p>
          <a:p>
            <a:pPr indent="-381000" lvl="0" marL="457200" rtl="0" algn="l">
              <a:spcBef>
                <a:spcPts val="0"/>
              </a:spcBef>
              <a:spcAft>
                <a:spcPts val="0"/>
              </a:spcAft>
              <a:buSzPts val="2400"/>
              <a:buChar char="●"/>
            </a:pPr>
            <a:r>
              <a:rPr lang="en"/>
              <a:t>A word tree </a:t>
            </a:r>
            <a:r>
              <a:rPr b="1" lang="en"/>
              <a:t>depicts </a:t>
            </a:r>
            <a:r>
              <a:rPr b="1" lang="en"/>
              <a:t>multiple </a:t>
            </a:r>
            <a:r>
              <a:rPr b="1" lang="en"/>
              <a:t>parallel sequences of words</a:t>
            </a:r>
            <a:endParaRPr b="1"/>
          </a:p>
          <a:p>
            <a:pPr indent="-381000" lvl="0" marL="457200" rtl="0" algn="l">
              <a:spcBef>
                <a:spcPts val="0"/>
              </a:spcBef>
              <a:spcAft>
                <a:spcPts val="0"/>
              </a:spcAft>
              <a:buSzPts val="2400"/>
              <a:buChar char="●"/>
            </a:pPr>
            <a:r>
              <a:rPr lang="en"/>
              <a:t>This is a good way to see patterns in word usage, based on words that appear before and after a term or terms of interest. </a:t>
            </a:r>
            <a:endParaRPr/>
          </a:p>
          <a:p>
            <a:pPr indent="-381000" lvl="0" marL="457200" rtl="0" algn="l">
              <a:spcBef>
                <a:spcPts val="0"/>
              </a:spcBef>
              <a:spcAft>
                <a:spcPts val="0"/>
              </a:spcAft>
              <a:buSzPts val="2400"/>
              <a:buChar char="●"/>
            </a:pPr>
            <a:r>
              <a:rPr lang="en"/>
              <a:t>There are some restrictions in size: fewer than 1 million words should work</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45"/>
          <p:cNvSpPr txBox="1"/>
          <p:nvPr>
            <p:ph type="title"/>
          </p:nvPr>
        </p:nvSpPr>
        <p:spPr>
          <a:xfrm>
            <a:off x="311700" y="2376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Word Tree Example</a:t>
            </a:r>
            <a:endParaRPr/>
          </a:p>
        </p:txBody>
      </p:sp>
      <p:sp>
        <p:nvSpPr>
          <p:cNvPr id="233" name="Google Shape;233;p45"/>
          <p:cNvSpPr txBox="1"/>
          <p:nvPr/>
        </p:nvSpPr>
        <p:spPr>
          <a:xfrm>
            <a:off x="348875" y="2021475"/>
            <a:ext cx="2055000" cy="1216800"/>
          </a:xfrm>
          <a:prstGeom prst="rect">
            <a:avLst/>
          </a:prstGeom>
          <a:solidFill>
            <a:srgbClr val="FCE5CD"/>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Cambria"/>
                <a:ea typeface="Cambria"/>
                <a:cs typeface="Cambria"/>
                <a:sym typeface="Cambria"/>
              </a:rPr>
              <a:t>Reflects descriptive language on the daily lives of enslaved people.</a:t>
            </a:r>
            <a:endParaRPr sz="1600">
              <a:latin typeface="Cambria"/>
              <a:ea typeface="Cambria"/>
              <a:cs typeface="Cambria"/>
              <a:sym typeface="Cambria"/>
            </a:endParaRPr>
          </a:p>
          <a:p>
            <a:pPr indent="0" lvl="0" marL="0" rtl="0" algn="l">
              <a:lnSpc>
                <a:spcPct val="100000"/>
              </a:lnSpc>
              <a:spcBef>
                <a:spcPts val="0"/>
              </a:spcBef>
              <a:spcAft>
                <a:spcPts val="0"/>
              </a:spcAft>
              <a:buNone/>
            </a:pPr>
            <a:r>
              <a:t/>
            </a:r>
            <a:endParaRPr sz="1600">
              <a:latin typeface="Cambria"/>
              <a:ea typeface="Cambria"/>
              <a:cs typeface="Cambria"/>
              <a:sym typeface="Cambria"/>
            </a:endParaRPr>
          </a:p>
        </p:txBody>
      </p:sp>
      <p:pic>
        <p:nvPicPr>
          <p:cNvPr id="234" name="Google Shape;234;p45"/>
          <p:cNvPicPr preferRelativeResize="0"/>
          <p:nvPr/>
        </p:nvPicPr>
        <p:blipFill>
          <a:blip r:embed="rId3">
            <a:alphaModFix/>
          </a:blip>
          <a:stretch>
            <a:fillRect/>
          </a:stretch>
        </p:blipFill>
        <p:spPr>
          <a:xfrm>
            <a:off x="2592350" y="989950"/>
            <a:ext cx="6444600" cy="3367052"/>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46"/>
          <p:cNvSpPr txBox="1"/>
          <p:nvPr>
            <p:ph type="title"/>
          </p:nvPr>
        </p:nvSpPr>
        <p:spPr>
          <a:xfrm>
            <a:off x="311700" y="2376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Word Tree: Reverse Trees</a:t>
            </a:r>
            <a:endParaRPr/>
          </a:p>
        </p:txBody>
      </p:sp>
      <p:sp>
        <p:nvSpPr>
          <p:cNvPr id="240" name="Google Shape;240;p46"/>
          <p:cNvSpPr txBox="1"/>
          <p:nvPr/>
        </p:nvSpPr>
        <p:spPr>
          <a:xfrm>
            <a:off x="622350" y="1038925"/>
            <a:ext cx="2244600" cy="1209000"/>
          </a:xfrm>
          <a:prstGeom prst="rect">
            <a:avLst/>
          </a:prstGeom>
          <a:solidFill>
            <a:srgbClr val="FCE5CD"/>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ambria"/>
                <a:ea typeface="Cambria"/>
                <a:cs typeface="Cambria"/>
                <a:sym typeface="Cambria"/>
              </a:rPr>
              <a:t>It is worth reversing the tree to see the words that often </a:t>
            </a:r>
            <a:r>
              <a:rPr lang="en">
                <a:latin typeface="Cambria"/>
                <a:ea typeface="Cambria"/>
                <a:cs typeface="Cambria"/>
                <a:sym typeface="Cambria"/>
              </a:rPr>
              <a:t>precede</a:t>
            </a:r>
            <a:r>
              <a:rPr lang="en">
                <a:latin typeface="Cambria"/>
                <a:ea typeface="Cambria"/>
                <a:cs typeface="Cambria"/>
                <a:sym typeface="Cambria"/>
              </a:rPr>
              <a:t> it. To do this click “reverse tree” next to the search bar. </a:t>
            </a:r>
            <a:endParaRPr>
              <a:latin typeface="Cambria"/>
              <a:ea typeface="Cambria"/>
              <a:cs typeface="Cambria"/>
              <a:sym typeface="Cambria"/>
            </a:endParaRPr>
          </a:p>
        </p:txBody>
      </p:sp>
      <p:sp>
        <p:nvSpPr>
          <p:cNvPr id="241" name="Google Shape;241;p46"/>
          <p:cNvSpPr txBox="1"/>
          <p:nvPr/>
        </p:nvSpPr>
        <p:spPr>
          <a:xfrm>
            <a:off x="622350" y="2378275"/>
            <a:ext cx="2244600" cy="1209000"/>
          </a:xfrm>
          <a:prstGeom prst="rect">
            <a:avLst/>
          </a:prstGeom>
          <a:solidFill>
            <a:srgbClr val="FCE5CD"/>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ambria"/>
                <a:ea typeface="Cambria"/>
                <a:cs typeface="Cambria"/>
                <a:sym typeface="Cambria"/>
              </a:rPr>
              <a:t>Here, ‘the’, ‘his’, ‘my fellow’, and ‘their’ are the dominant words preceding the word ‘slaves’.</a:t>
            </a:r>
            <a:endParaRPr>
              <a:latin typeface="Cambria"/>
              <a:ea typeface="Cambria"/>
              <a:cs typeface="Cambria"/>
              <a:sym typeface="Cambria"/>
            </a:endParaRPr>
          </a:p>
        </p:txBody>
      </p:sp>
      <p:pic>
        <p:nvPicPr>
          <p:cNvPr id="242" name="Google Shape;242;p46"/>
          <p:cNvPicPr preferRelativeResize="0"/>
          <p:nvPr/>
        </p:nvPicPr>
        <p:blipFill>
          <a:blip r:embed="rId3">
            <a:alphaModFix/>
          </a:blip>
          <a:stretch>
            <a:fillRect/>
          </a:stretch>
        </p:blipFill>
        <p:spPr>
          <a:xfrm>
            <a:off x="3015550" y="1038925"/>
            <a:ext cx="5976049" cy="3133924"/>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246" name="Shape 246"/>
        <p:cNvGrpSpPr/>
        <p:nvPr/>
      </p:nvGrpSpPr>
      <p:grpSpPr>
        <a:xfrm>
          <a:off x="0" y="0"/>
          <a:ext cx="0" cy="0"/>
          <a:chOff x="0" y="0"/>
          <a:chExt cx="0" cy="0"/>
        </a:xfrm>
      </p:grpSpPr>
      <p:sp>
        <p:nvSpPr>
          <p:cNvPr id="247" name="Google Shape;247;p47"/>
          <p:cNvSpPr txBox="1"/>
          <p:nvPr>
            <p:ph type="title"/>
          </p:nvPr>
        </p:nvSpPr>
        <p:spPr>
          <a:xfrm>
            <a:off x="311700" y="762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Your Turn!</a:t>
            </a:r>
            <a:endParaRPr/>
          </a:p>
        </p:txBody>
      </p:sp>
      <p:sp>
        <p:nvSpPr>
          <p:cNvPr id="248" name="Google Shape;248;p47"/>
          <p:cNvSpPr txBox="1"/>
          <p:nvPr>
            <p:ph idx="1" type="body"/>
          </p:nvPr>
        </p:nvSpPr>
        <p:spPr>
          <a:xfrm>
            <a:off x="311700" y="709075"/>
            <a:ext cx="8716200" cy="384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Use the sample text or texts of your choice and begin practicing web-browser text analysis</a:t>
            </a:r>
            <a:r>
              <a:rPr lang="en" sz="2200"/>
              <a:t>. </a:t>
            </a:r>
            <a:r>
              <a:rPr b="1" lang="en" sz="2200"/>
              <a:t>Explore Word Counter and Word Trees!</a:t>
            </a:r>
            <a:endParaRPr b="1" sz="2200"/>
          </a:p>
          <a:p>
            <a:pPr indent="0" lvl="0" marL="0" rtl="0" algn="l">
              <a:spcBef>
                <a:spcPts val="1600"/>
              </a:spcBef>
              <a:spcAft>
                <a:spcPts val="0"/>
              </a:spcAft>
              <a:buNone/>
            </a:pPr>
            <a:r>
              <a:rPr lang="en" sz="2200"/>
              <a:t>Discussion Prompts</a:t>
            </a:r>
            <a:endParaRPr sz="2200"/>
          </a:p>
          <a:p>
            <a:pPr indent="-368300" lvl="0" marL="457200" rtl="0" algn="l">
              <a:spcBef>
                <a:spcPts val="1600"/>
              </a:spcBef>
              <a:spcAft>
                <a:spcPts val="0"/>
              </a:spcAft>
              <a:buSzPts val="2200"/>
              <a:buChar char="●"/>
            </a:pPr>
            <a:r>
              <a:rPr lang="en" sz="2200"/>
              <a:t>What limitations are you observing? What functionalities do you wish these tools might offer?</a:t>
            </a:r>
            <a:endParaRPr sz="2200"/>
          </a:p>
          <a:p>
            <a:pPr indent="-368300" lvl="0" marL="457200" rtl="0" algn="l">
              <a:spcBef>
                <a:spcPts val="0"/>
              </a:spcBef>
              <a:spcAft>
                <a:spcPts val="0"/>
              </a:spcAft>
              <a:buSzPts val="2200"/>
              <a:buChar char="●"/>
            </a:pPr>
            <a:r>
              <a:rPr lang="en" sz="2200"/>
              <a:t>Even with these limitations, how can you apply these simple tools in your research and exploration?</a:t>
            </a:r>
            <a:endParaRPr sz="22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06666"/>
        </a:solidFill>
      </p:bgPr>
    </p:bg>
    <p:spTree>
      <p:nvGrpSpPr>
        <p:cNvPr id="252" name="Shape 252"/>
        <p:cNvGrpSpPr/>
        <p:nvPr/>
      </p:nvGrpSpPr>
      <p:grpSpPr>
        <a:xfrm>
          <a:off x="0" y="0"/>
          <a:ext cx="0" cy="0"/>
          <a:chOff x="0" y="0"/>
          <a:chExt cx="0" cy="0"/>
        </a:xfrm>
      </p:grpSpPr>
      <p:sp>
        <p:nvSpPr>
          <p:cNvPr id="253" name="Google Shape;253;p48"/>
          <p:cNvSpPr txBox="1"/>
          <p:nvPr>
            <p:ph type="title"/>
          </p:nvPr>
        </p:nvSpPr>
        <p:spPr>
          <a:xfrm>
            <a:off x="490250" y="536350"/>
            <a:ext cx="6124800" cy="336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Voyant</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49"/>
          <p:cNvSpPr txBox="1"/>
          <p:nvPr>
            <p:ph type="title"/>
          </p:nvPr>
        </p:nvSpPr>
        <p:spPr>
          <a:xfrm>
            <a:off x="311700" y="2069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Voyant</a:t>
            </a:r>
            <a:endParaRPr/>
          </a:p>
        </p:txBody>
      </p:sp>
      <p:sp>
        <p:nvSpPr>
          <p:cNvPr id="259" name="Google Shape;259;p49"/>
          <p:cNvSpPr txBox="1"/>
          <p:nvPr>
            <p:ph idx="1" type="body"/>
          </p:nvPr>
        </p:nvSpPr>
        <p:spPr>
          <a:xfrm>
            <a:off x="252325" y="1014450"/>
            <a:ext cx="8520600" cy="311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Voyant makes it possible to </a:t>
            </a:r>
            <a:r>
              <a:rPr b="1" lang="en"/>
              <a:t>perform analyses on one or multiple files in many ways</a:t>
            </a:r>
            <a:r>
              <a:rPr lang="en"/>
              <a:t>, including word counts, nGrams (n=number of words), word frequency distributions, word trends across documents, and concordances. It also makes nice visualizations!   </a:t>
            </a:r>
            <a:endParaRPr/>
          </a:p>
          <a:p>
            <a:pPr indent="0" lvl="0" marL="0" rtl="0" algn="l">
              <a:lnSpc>
                <a:spcPct val="100000"/>
              </a:lnSpc>
              <a:spcBef>
                <a:spcPts val="1600"/>
              </a:spcBef>
              <a:spcAft>
                <a:spcPts val="0"/>
              </a:spcAft>
              <a:buNone/>
            </a:pPr>
            <a:r>
              <a:rPr b="1" lang="en" sz="3200">
                <a:solidFill>
                  <a:srgbClr val="ED0E0E"/>
                </a:solidFill>
              </a:rPr>
              <a:t> </a:t>
            </a:r>
            <a:r>
              <a:rPr b="1" lang="en" sz="3200" u="sng">
                <a:solidFill>
                  <a:schemeClr val="accent5"/>
                </a:solidFill>
                <a:hlinkClick r:id="rId3">
                  <a:extLst>
                    <a:ext uri="{A12FA001-AC4F-418D-AE19-62706E023703}">
                      <ahyp:hlinkClr val="tx"/>
                    </a:ext>
                  </a:extLst>
                </a:hlinkClick>
              </a:rPr>
              <a:t>https://voyant-tools.org/</a:t>
            </a:r>
            <a:r>
              <a:rPr b="1" lang="en" sz="3200">
                <a:solidFill>
                  <a:srgbClr val="ED0E0E"/>
                </a:solidFill>
              </a:rPr>
              <a:t> </a:t>
            </a:r>
            <a:endParaRPr b="1" sz="3200">
              <a:solidFill>
                <a:srgbClr val="ED0E0E"/>
              </a:solidFill>
            </a:endParaRPr>
          </a:p>
          <a:p>
            <a:pPr indent="0" lvl="0" marL="0" rtl="0" algn="l">
              <a:spcBef>
                <a:spcPts val="0"/>
              </a:spcBef>
              <a:spcAft>
                <a:spcPts val="1600"/>
              </a:spcAft>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50"/>
          <p:cNvSpPr/>
          <p:nvPr/>
        </p:nvSpPr>
        <p:spPr>
          <a:xfrm>
            <a:off x="6810750" y="495625"/>
            <a:ext cx="2217900" cy="3384600"/>
          </a:xfrm>
          <a:prstGeom prst="rect">
            <a:avLst/>
          </a:prstGeom>
          <a:solidFill>
            <a:srgbClr val="FCE5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65" name="Google Shape;265;p50"/>
          <p:cNvPicPr preferRelativeResize="0"/>
          <p:nvPr/>
        </p:nvPicPr>
        <p:blipFill>
          <a:blip r:embed="rId3">
            <a:alphaModFix/>
          </a:blip>
          <a:stretch>
            <a:fillRect/>
          </a:stretch>
        </p:blipFill>
        <p:spPr>
          <a:xfrm>
            <a:off x="105598" y="152400"/>
            <a:ext cx="6025276" cy="4210614"/>
          </a:xfrm>
          <a:prstGeom prst="rect">
            <a:avLst/>
          </a:prstGeom>
          <a:noFill/>
          <a:ln>
            <a:noFill/>
          </a:ln>
        </p:spPr>
      </p:pic>
      <p:sp>
        <p:nvSpPr>
          <p:cNvPr id="266" name="Google Shape;266;p50"/>
          <p:cNvSpPr/>
          <p:nvPr/>
        </p:nvSpPr>
        <p:spPr>
          <a:xfrm>
            <a:off x="863550" y="3880225"/>
            <a:ext cx="523200" cy="240600"/>
          </a:xfrm>
          <a:prstGeom prst="rect">
            <a:avLst/>
          </a:prstGeom>
          <a:noFill/>
          <a:ln cap="flat" cmpd="sng" w="2857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980000"/>
              </a:highlight>
            </a:endParaRPr>
          </a:p>
        </p:txBody>
      </p:sp>
      <p:cxnSp>
        <p:nvCxnSpPr>
          <p:cNvPr id="267" name="Google Shape;267;p50"/>
          <p:cNvCxnSpPr>
            <a:stCxn id="266" idx="3"/>
          </p:cNvCxnSpPr>
          <p:nvPr/>
        </p:nvCxnSpPr>
        <p:spPr>
          <a:xfrm flipH="1" rot="10800000">
            <a:off x="1386750" y="1103725"/>
            <a:ext cx="5424000" cy="2896800"/>
          </a:xfrm>
          <a:prstGeom prst="straightConnector1">
            <a:avLst/>
          </a:prstGeom>
          <a:noFill/>
          <a:ln cap="flat" cmpd="sng" w="28575">
            <a:solidFill>
              <a:srgbClr val="980000"/>
            </a:solidFill>
            <a:prstDash val="dash"/>
            <a:round/>
            <a:headEnd len="med" w="med" type="none"/>
            <a:tailEnd len="med" w="med" type="none"/>
          </a:ln>
        </p:spPr>
      </p:cxnSp>
      <p:sp>
        <p:nvSpPr>
          <p:cNvPr id="268" name="Google Shape;268;p50"/>
          <p:cNvSpPr txBox="1"/>
          <p:nvPr/>
        </p:nvSpPr>
        <p:spPr>
          <a:xfrm>
            <a:off x="6871375" y="549200"/>
            <a:ext cx="2050500" cy="140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ambria"/>
                <a:ea typeface="Cambria"/>
                <a:cs typeface="Cambria"/>
                <a:sym typeface="Cambria"/>
              </a:rPr>
              <a:t>Click on Upload and navigate to the folder with the text document you wish to analyze. </a:t>
            </a:r>
            <a:endParaRPr>
              <a:latin typeface="Cambria"/>
              <a:ea typeface="Cambria"/>
              <a:cs typeface="Cambria"/>
              <a:sym typeface="Cambria"/>
            </a:endParaRPr>
          </a:p>
          <a:p>
            <a:pPr indent="0" lvl="0" marL="0" rtl="0" algn="l">
              <a:spcBef>
                <a:spcPts val="0"/>
              </a:spcBef>
              <a:spcAft>
                <a:spcPts val="0"/>
              </a:spcAft>
              <a:buNone/>
            </a:pPr>
            <a:r>
              <a:t/>
            </a:r>
            <a:endParaRPr>
              <a:latin typeface="Cambria"/>
              <a:ea typeface="Cambria"/>
              <a:cs typeface="Cambria"/>
              <a:sym typeface="Cambria"/>
            </a:endParaRPr>
          </a:p>
          <a:p>
            <a:pPr indent="0" lvl="0" marL="0" rtl="0" algn="l">
              <a:spcBef>
                <a:spcPts val="0"/>
              </a:spcBef>
              <a:spcAft>
                <a:spcPts val="0"/>
              </a:spcAft>
              <a:buNone/>
            </a:pPr>
            <a:r>
              <a:rPr lang="en">
                <a:latin typeface="Cambria"/>
                <a:ea typeface="Cambria"/>
                <a:cs typeface="Cambria"/>
                <a:sym typeface="Cambria"/>
              </a:rPr>
              <a:t>Alternatively, insert URLs or full text into the textbox.</a:t>
            </a:r>
            <a:endParaRPr>
              <a:latin typeface="Cambria"/>
              <a:ea typeface="Cambria"/>
              <a:cs typeface="Cambria"/>
              <a:sym typeface="Cambria"/>
            </a:endParaRPr>
          </a:p>
        </p:txBody>
      </p:sp>
      <p:sp>
        <p:nvSpPr>
          <p:cNvPr id="269" name="Google Shape;269;p50"/>
          <p:cNvSpPr/>
          <p:nvPr/>
        </p:nvSpPr>
        <p:spPr>
          <a:xfrm>
            <a:off x="5316300" y="2768475"/>
            <a:ext cx="585900" cy="240600"/>
          </a:xfrm>
          <a:prstGeom prst="rect">
            <a:avLst/>
          </a:prstGeom>
          <a:noFill/>
          <a:ln cap="flat" cmpd="sng" w="2857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50"/>
          <p:cNvSpPr txBox="1"/>
          <p:nvPr/>
        </p:nvSpPr>
        <p:spPr>
          <a:xfrm>
            <a:off x="6871375" y="3009075"/>
            <a:ext cx="2155200" cy="95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ambria"/>
                <a:ea typeface="Cambria"/>
                <a:cs typeface="Cambria"/>
                <a:sym typeface="Cambria"/>
              </a:rPr>
              <a:t>Click here for help and advanced options</a:t>
            </a:r>
            <a:endParaRPr>
              <a:latin typeface="Cambria"/>
              <a:ea typeface="Cambria"/>
              <a:cs typeface="Cambria"/>
              <a:sym typeface="Cambria"/>
            </a:endParaRPr>
          </a:p>
        </p:txBody>
      </p:sp>
      <p:cxnSp>
        <p:nvCxnSpPr>
          <p:cNvPr id="271" name="Google Shape;271;p50"/>
          <p:cNvCxnSpPr>
            <a:stCxn id="269" idx="3"/>
          </p:cNvCxnSpPr>
          <p:nvPr/>
        </p:nvCxnSpPr>
        <p:spPr>
          <a:xfrm>
            <a:off x="5902200" y="2888775"/>
            <a:ext cx="922800" cy="355500"/>
          </a:xfrm>
          <a:prstGeom prst="straightConnector1">
            <a:avLst/>
          </a:prstGeom>
          <a:noFill/>
          <a:ln cap="flat" cmpd="sng" w="28575">
            <a:solidFill>
              <a:srgbClr val="980000"/>
            </a:solidFill>
            <a:prstDash val="solid"/>
            <a:round/>
            <a:headEnd len="med" w="med" type="none"/>
            <a:tailEnd len="med" w="med" type="none"/>
          </a:ln>
        </p:spPr>
      </p:cxn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51"/>
          <p:cNvSpPr txBox="1"/>
          <p:nvPr/>
        </p:nvSpPr>
        <p:spPr>
          <a:xfrm>
            <a:off x="214375" y="742800"/>
            <a:ext cx="1947000" cy="3326700"/>
          </a:xfrm>
          <a:prstGeom prst="rect">
            <a:avLst/>
          </a:prstGeom>
          <a:solidFill>
            <a:srgbClr val="FCE5CD"/>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Cambria"/>
                <a:ea typeface="Cambria"/>
                <a:cs typeface="Cambria"/>
                <a:sym typeface="Cambria"/>
              </a:rPr>
              <a:t>Results:</a:t>
            </a:r>
            <a:endParaRPr sz="1200">
              <a:latin typeface="Cambria"/>
              <a:ea typeface="Cambria"/>
              <a:cs typeface="Cambria"/>
              <a:sym typeface="Cambria"/>
            </a:endParaRPr>
          </a:p>
          <a:p>
            <a:pPr indent="0" lvl="0" marL="0" rtl="0" algn="l">
              <a:spcBef>
                <a:spcPts val="0"/>
              </a:spcBef>
              <a:spcAft>
                <a:spcPts val="0"/>
              </a:spcAft>
              <a:buNone/>
            </a:pPr>
            <a:r>
              <a:t/>
            </a:r>
            <a:endParaRPr sz="1200">
              <a:latin typeface="Cambria"/>
              <a:ea typeface="Cambria"/>
              <a:cs typeface="Cambria"/>
              <a:sym typeface="Cambria"/>
            </a:endParaRPr>
          </a:p>
          <a:p>
            <a:pPr indent="0" lvl="0" marL="0" rtl="0" algn="l">
              <a:spcBef>
                <a:spcPts val="0"/>
              </a:spcBef>
              <a:spcAft>
                <a:spcPts val="0"/>
              </a:spcAft>
              <a:buNone/>
            </a:pPr>
            <a:r>
              <a:rPr lang="en" sz="1200">
                <a:latin typeface="Cambria"/>
                <a:ea typeface="Cambria"/>
                <a:cs typeface="Cambria"/>
                <a:sym typeface="Cambria"/>
              </a:rPr>
              <a:t>From Benjamin Franklin’s </a:t>
            </a:r>
            <a:r>
              <a:rPr lang="en" sz="1200">
                <a:latin typeface="Cambria"/>
                <a:ea typeface="Cambria"/>
                <a:cs typeface="Cambria"/>
                <a:sym typeface="Cambria"/>
              </a:rPr>
              <a:t>autobiography you can see the default results page with multiple panes:</a:t>
            </a:r>
            <a:endParaRPr sz="1200">
              <a:latin typeface="Cambria"/>
              <a:ea typeface="Cambria"/>
              <a:cs typeface="Cambria"/>
              <a:sym typeface="Cambria"/>
            </a:endParaRPr>
          </a:p>
          <a:p>
            <a:pPr indent="0" lvl="0" marL="0" rtl="0" algn="l">
              <a:spcBef>
                <a:spcPts val="0"/>
              </a:spcBef>
              <a:spcAft>
                <a:spcPts val="0"/>
              </a:spcAft>
              <a:buNone/>
            </a:pPr>
            <a:r>
              <a:t/>
            </a:r>
            <a:endParaRPr sz="1200">
              <a:latin typeface="Cambria"/>
              <a:ea typeface="Cambria"/>
              <a:cs typeface="Cambria"/>
              <a:sym typeface="Cambria"/>
            </a:endParaRPr>
          </a:p>
          <a:p>
            <a:pPr indent="-304800" lvl="0" marL="457200" rtl="0" algn="l">
              <a:spcBef>
                <a:spcPts val="0"/>
              </a:spcBef>
              <a:spcAft>
                <a:spcPts val="0"/>
              </a:spcAft>
              <a:buSzPts val="1200"/>
              <a:buFont typeface="Cambria"/>
              <a:buChar char="●"/>
            </a:pPr>
            <a:r>
              <a:rPr lang="en" sz="1200">
                <a:latin typeface="Cambria"/>
                <a:ea typeface="Cambria"/>
                <a:cs typeface="Cambria"/>
                <a:sym typeface="Cambria"/>
              </a:rPr>
              <a:t>A word cloud</a:t>
            </a:r>
            <a:endParaRPr sz="1200">
              <a:latin typeface="Cambria"/>
              <a:ea typeface="Cambria"/>
              <a:cs typeface="Cambria"/>
              <a:sym typeface="Cambria"/>
            </a:endParaRPr>
          </a:p>
          <a:p>
            <a:pPr indent="-304800" lvl="0" marL="457200" rtl="0" algn="l">
              <a:spcBef>
                <a:spcPts val="0"/>
              </a:spcBef>
              <a:spcAft>
                <a:spcPts val="0"/>
              </a:spcAft>
              <a:buSzPts val="1200"/>
              <a:buFont typeface="Cambria"/>
              <a:buChar char="●"/>
            </a:pPr>
            <a:r>
              <a:rPr lang="en" sz="1200">
                <a:latin typeface="Cambria"/>
                <a:ea typeface="Cambria"/>
                <a:cs typeface="Cambria"/>
                <a:sym typeface="Cambria"/>
              </a:rPr>
              <a:t>Reader section</a:t>
            </a:r>
            <a:endParaRPr sz="1200">
              <a:latin typeface="Cambria"/>
              <a:ea typeface="Cambria"/>
              <a:cs typeface="Cambria"/>
              <a:sym typeface="Cambria"/>
            </a:endParaRPr>
          </a:p>
          <a:p>
            <a:pPr indent="-304800" lvl="0" marL="457200" rtl="0" algn="l">
              <a:spcBef>
                <a:spcPts val="0"/>
              </a:spcBef>
              <a:spcAft>
                <a:spcPts val="0"/>
              </a:spcAft>
              <a:buSzPts val="1200"/>
              <a:buFont typeface="Cambria"/>
              <a:buChar char="●"/>
            </a:pPr>
            <a:r>
              <a:rPr lang="en" sz="1200">
                <a:latin typeface="Cambria"/>
                <a:ea typeface="Cambria"/>
                <a:cs typeface="Cambria"/>
                <a:sym typeface="Cambria"/>
              </a:rPr>
              <a:t>Trends</a:t>
            </a:r>
            <a:endParaRPr sz="1200">
              <a:latin typeface="Cambria"/>
              <a:ea typeface="Cambria"/>
              <a:cs typeface="Cambria"/>
              <a:sym typeface="Cambria"/>
            </a:endParaRPr>
          </a:p>
          <a:p>
            <a:pPr indent="-304800" lvl="0" marL="457200" rtl="0" algn="l">
              <a:spcBef>
                <a:spcPts val="0"/>
              </a:spcBef>
              <a:spcAft>
                <a:spcPts val="0"/>
              </a:spcAft>
              <a:buSzPts val="1200"/>
              <a:buFont typeface="Cambria"/>
              <a:buChar char="●"/>
            </a:pPr>
            <a:r>
              <a:rPr lang="en" sz="1200">
                <a:latin typeface="Cambria"/>
                <a:ea typeface="Cambria"/>
                <a:cs typeface="Cambria"/>
                <a:sym typeface="Cambria"/>
              </a:rPr>
              <a:t>Document Summary</a:t>
            </a:r>
            <a:endParaRPr sz="1200">
              <a:latin typeface="Cambria"/>
              <a:ea typeface="Cambria"/>
              <a:cs typeface="Cambria"/>
              <a:sym typeface="Cambria"/>
            </a:endParaRPr>
          </a:p>
          <a:p>
            <a:pPr indent="-304800" lvl="0" marL="457200" rtl="0" algn="l">
              <a:spcBef>
                <a:spcPts val="0"/>
              </a:spcBef>
              <a:spcAft>
                <a:spcPts val="0"/>
              </a:spcAft>
              <a:buSzPts val="1200"/>
              <a:buFont typeface="Cambria"/>
              <a:buChar char="●"/>
            </a:pPr>
            <a:r>
              <a:rPr lang="en" sz="1200">
                <a:latin typeface="Cambria"/>
                <a:ea typeface="Cambria"/>
                <a:cs typeface="Cambria"/>
                <a:sym typeface="Cambria"/>
              </a:rPr>
              <a:t>Word Contexts</a:t>
            </a:r>
            <a:endParaRPr sz="1200">
              <a:latin typeface="Cambria"/>
              <a:ea typeface="Cambria"/>
              <a:cs typeface="Cambria"/>
              <a:sym typeface="Cambria"/>
            </a:endParaRPr>
          </a:p>
          <a:p>
            <a:pPr indent="0" lvl="0" marL="0" rtl="0" algn="l">
              <a:spcBef>
                <a:spcPts val="0"/>
              </a:spcBef>
              <a:spcAft>
                <a:spcPts val="0"/>
              </a:spcAft>
              <a:buNone/>
            </a:pPr>
            <a:r>
              <a:t/>
            </a:r>
            <a:endParaRPr sz="1200">
              <a:latin typeface="Cambria"/>
              <a:ea typeface="Cambria"/>
              <a:cs typeface="Cambria"/>
              <a:sym typeface="Cambria"/>
            </a:endParaRPr>
          </a:p>
          <a:p>
            <a:pPr indent="0" lvl="0" marL="0" rtl="0" algn="l">
              <a:spcBef>
                <a:spcPts val="0"/>
              </a:spcBef>
              <a:spcAft>
                <a:spcPts val="0"/>
              </a:spcAft>
              <a:buNone/>
            </a:pPr>
            <a:r>
              <a:rPr lang="en" sz="1200">
                <a:latin typeface="Cambria"/>
                <a:ea typeface="Cambria"/>
                <a:cs typeface="Cambria"/>
                <a:sym typeface="Cambria"/>
              </a:rPr>
              <a:t>These boxes can all be changed!</a:t>
            </a:r>
            <a:endParaRPr sz="1200">
              <a:latin typeface="Cambria"/>
              <a:ea typeface="Cambria"/>
              <a:cs typeface="Cambria"/>
              <a:sym typeface="Cambria"/>
            </a:endParaRPr>
          </a:p>
        </p:txBody>
      </p:sp>
      <p:sp>
        <p:nvSpPr>
          <p:cNvPr id="277" name="Google Shape;277;p51"/>
          <p:cNvSpPr txBox="1"/>
          <p:nvPr/>
        </p:nvSpPr>
        <p:spPr>
          <a:xfrm>
            <a:off x="291725" y="0"/>
            <a:ext cx="8306400" cy="74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600">
                <a:solidFill>
                  <a:srgbClr val="ED0E0E"/>
                </a:solidFill>
                <a:latin typeface="Cambria"/>
                <a:ea typeface="Cambria"/>
                <a:cs typeface="Cambria"/>
                <a:sym typeface="Cambria"/>
              </a:rPr>
              <a:t>Voyant: Single text </a:t>
            </a:r>
            <a:r>
              <a:rPr b="1" lang="en" sz="3600">
                <a:solidFill>
                  <a:srgbClr val="ED0E0E"/>
                </a:solidFill>
                <a:latin typeface="Cambria"/>
                <a:ea typeface="Cambria"/>
                <a:cs typeface="Cambria"/>
                <a:sym typeface="Cambria"/>
              </a:rPr>
              <a:t>Dashboard</a:t>
            </a:r>
            <a:endParaRPr b="1" sz="3600">
              <a:solidFill>
                <a:srgbClr val="ED0E0E"/>
              </a:solidFill>
              <a:latin typeface="Cambria"/>
              <a:ea typeface="Cambria"/>
              <a:cs typeface="Cambria"/>
              <a:sym typeface="Cambria"/>
            </a:endParaRPr>
          </a:p>
        </p:txBody>
      </p:sp>
      <p:sp>
        <p:nvSpPr>
          <p:cNvPr id="278" name="Google Shape;278;p51"/>
          <p:cNvSpPr txBox="1"/>
          <p:nvPr/>
        </p:nvSpPr>
        <p:spPr>
          <a:xfrm>
            <a:off x="2378675" y="4112425"/>
            <a:ext cx="6343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2"/>
                </a:solidFill>
                <a:latin typeface="Cambria"/>
                <a:ea typeface="Cambria"/>
                <a:cs typeface="Cambria"/>
                <a:sym typeface="Cambria"/>
              </a:rPr>
              <a:t>Benjamin Franklin’s Autobiography</a:t>
            </a:r>
            <a:endParaRPr>
              <a:solidFill>
                <a:schemeClr val="dk2"/>
              </a:solidFill>
              <a:latin typeface="Cambria"/>
              <a:ea typeface="Cambria"/>
              <a:cs typeface="Cambria"/>
              <a:sym typeface="Cambria"/>
            </a:endParaRPr>
          </a:p>
        </p:txBody>
      </p:sp>
      <p:pic>
        <p:nvPicPr>
          <p:cNvPr id="279" name="Google Shape;279;p51"/>
          <p:cNvPicPr preferRelativeResize="0"/>
          <p:nvPr/>
        </p:nvPicPr>
        <p:blipFill>
          <a:blip r:embed="rId4">
            <a:alphaModFix/>
          </a:blip>
          <a:stretch>
            <a:fillRect/>
          </a:stretch>
        </p:blipFill>
        <p:spPr>
          <a:xfrm>
            <a:off x="2313775" y="895200"/>
            <a:ext cx="6088033" cy="30648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52"/>
          <p:cNvSpPr txBox="1"/>
          <p:nvPr/>
        </p:nvSpPr>
        <p:spPr>
          <a:xfrm>
            <a:off x="138175" y="895200"/>
            <a:ext cx="1878900" cy="2459400"/>
          </a:xfrm>
          <a:prstGeom prst="rect">
            <a:avLst/>
          </a:prstGeom>
          <a:solidFill>
            <a:srgbClr val="FCE5CD"/>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ambria"/>
                <a:ea typeface="Cambria"/>
                <a:cs typeface="Cambria"/>
                <a:sym typeface="Cambria"/>
              </a:rPr>
              <a:t>Contexts, or concordances, show the different contexts around particular search terms. For example, you can see all the times the word </a:t>
            </a:r>
            <a:r>
              <a:rPr lang="en">
                <a:latin typeface="Cambria"/>
                <a:ea typeface="Cambria"/>
                <a:cs typeface="Cambria"/>
                <a:sym typeface="Cambria"/>
              </a:rPr>
              <a:t>“time” </a:t>
            </a:r>
            <a:r>
              <a:rPr lang="en">
                <a:latin typeface="Cambria"/>
                <a:ea typeface="Cambria"/>
                <a:cs typeface="Cambria"/>
                <a:sym typeface="Cambria"/>
              </a:rPr>
              <a:t>appears in the text and the contexts in which it appears.</a:t>
            </a:r>
            <a:endParaRPr sz="1200"/>
          </a:p>
        </p:txBody>
      </p:sp>
      <p:sp>
        <p:nvSpPr>
          <p:cNvPr id="285" name="Google Shape;285;p52"/>
          <p:cNvSpPr txBox="1"/>
          <p:nvPr/>
        </p:nvSpPr>
        <p:spPr>
          <a:xfrm>
            <a:off x="291725" y="0"/>
            <a:ext cx="8306400" cy="74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600">
                <a:solidFill>
                  <a:srgbClr val="ED0E0E"/>
                </a:solidFill>
                <a:latin typeface="Cambria"/>
                <a:ea typeface="Cambria"/>
                <a:cs typeface="Cambria"/>
                <a:sym typeface="Cambria"/>
              </a:rPr>
              <a:t>Voyant: Contexts (concordances)</a:t>
            </a:r>
            <a:endParaRPr b="1" sz="3600">
              <a:solidFill>
                <a:srgbClr val="ED0E0E"/>
              </a:solidFill>
              <a:latin typeface="Cambria"/>
              <a:ea typeface="Cambria"/>
              <a:cs typeface="Cambria"/>
              <a:sym typeface="Cambria"/>
            </a:endParaRPr>
          </a:p>
        </p:txBody>
      </p:sp>
      <p:pic>
        <p:nvPicPr>
          <p:cNvPr id="286" name="Google Shape;286;p52"/>
          <p:cNvPicPr preferRelativeResize="0"/>
          <p:nvPr/>
        </p:nvPicPr>
        <p:blipFill>
          <a:blip r:embed="rId3">
            <a:alphaModFix/>
          </a:blip>
          <a:stretch>
            <a:fillRect/>
          </a:stretch>
        </p:blipFill>
        <p:spPr>
          <a:xfrm>
            <a:off x="2144775" y="1290925"/>
            <a:ext cx="6877076" cy="2941551"/>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53"/>
          <p:cNvSpPr txBox="1"/>
          <p:nvPr/>
        </p:nvSpPr>
        <p:spPr>
          <a:xfrm>
            <a:off x="188850" y="811450"/>
            <a:ext cx="5942400" cy="572700"/>
          </a:xfrm>
          <a:prstGeom prst="rect">
            <a:avLst/>
          </a:prstGeom>
          <a:solidFill>
            <a:srgbClr val="FCE5CD"/>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ambria"/>
                <a:ea typeface="Cambria"/>
                <a:cs typeface="Cambria"/>
                <a:sym typeface="Cambria"/>
              </a:rPr>
              <a:t>Hover on the right top corner of a pane and buttons will appear. </a:t>
            </a:r>
            <a:r>
              <a:rPr lang="en">
                <a:latin typeface="Cambria"/>
                <a:ea typeface="Cambria"/>
                <a:cs typeface="Cambria"/>
                <a:sym typeface="Cambria"/>
              </a:rPr>
              <a:t>Select the panes button and choose a new option from the dropdown menu</a:t>
            </a:r>
            <a:endParaRPr>
              <a:latin typeface="Cambria"/>
              <a:ea typeface="Cambria"/>
              <a:cs typeface="Cambria"/>
              <a:sym typeface="Cambria"/>
            </a:endParaRPr>
          </a:p>
        </p:txBody>
      </p:sp>
      <p:sp>
        <p:nvSpPr>
          <p:cNvPr id="292" name="Google Shape;292;p53"/>
          <p:cNvSpPr txBox="1"/>
          <p:nvPr/>
        </p:nvSpPr>
        <p:spPr>
          <a:xfrm>
            <a:off x="7584750" y="1138875"/>
            <a:ext cx="1492500" cy="3284100"/>
          </a:xfrm>
          <a:prstGeom prst="rect">
            <a:avLst/>
          </a:prstGeom>
          <a:solidFill>
            <a:srgbClr val="FCE5CD"/>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ambria"/>
                <a:ea typeface="Cambria"/>
                <a:cs typeface="Cambria"/>
                <a:sym typeface="Cambria"/>
              </a:rPr>
              <a:t>For our new pane option, we have chosen the WordTree visualization from the ‘visualization tools’ dropdown sub-menu. You can select the number of “branches” by dragging the scroll button at the bottom.</a:t>
            </a:r>
            <a:endParaRPr>
              <a:latin typeface="Cambria"/>
              <a:ea typeface="Cambria"/>
              <a:cs typeface="Cambria"/>
              <a:sym typeface="Cambria"/>
            </a:endParaRPr>
          </a:p>
        </p:txBody>
      </p:sp>
      <p:sp>
        <p:nvSpPr>
          <p:cNvPr id="293" name="Google Shape;293;p53"/>
          <p:cNvSpPr txBox="1"/>
          <p:nvPr/>
        </p:nvSpPr>
        <p:spPr>
          <a:xfrm>
            <a:off x="291725" y="0"/>
            <a:ext cx="8306400" cy="74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600">
                <a:solidFill>
                  <a:srgbClr val="ED0E0E"/>
                </a:solidFill>
                <a:latin typeface="Cambria"/>
                <a:ea typeface="Cambria"/>
                <a:cs typeface="Cambria"/>
                <a:sym typeface="Cambria"/>
              </a:rPr>
              <a:t>Voyant: Changing displayed </a:t>
            </a:r>
            <a:r>
              <a:rPr b="1" lang="en" sz="3600">
                <a:solidFill>
                  <a:srgbClr val="ED0E0E"/>
                </a:solidFill>
                <a:latin typeface="Cambria"/>
                <a:ea typeface="Cambria"/>
                <a:cs typeface="Cambria"/>
                <a:sym typeface="Cambria"/>
              </a:rPr>
              <a:t>results</a:t>
            </a:r>
            <a:endParaRPr b="1" sz="3600">
              <a:solidFill>
                <a:srgbClr val="ED0E0E"/>
              </a:solidFill>
              <a:latin typeface="Cambria"/>
              <a:ea typeface="Cambria"/>
              <a:cs typeface="Cambria"/>
              <a:sym typeface="Cambria"/>
            </a:endParaRPr>
          </a:p>
        </p:txBody>
      </p:sp>
      <p:pic>
        <p:nvPicPr>
          <p:cNvPr id="294" name="Google Shape;294;p53"/>
          <p:cNvPicPr preferRelativeResize="0"/>
          <p:nvPr/>
        </p:nvPicPr>
        <p:blipFill>
          <a:blip r:embed="rId3">
            <a:alphaModFix/>
          </a:blip>
          <a:stretch>
            <a:fillRect/>
          </a:stretch>
        </p:blipFill>
        <p:spPr>
          <a:xfrm>
            <a:off x="4135087" y="1536550"/>
            <a:ext cx="3297262" cy="2751250"/>
          </a:xfrm>
          <a:prstGeom prst="rect">
            <a:avLst/>
          </a:prstGeom>
          <a:noFill/>
          <a:ln>
            <a:noFill/>
          </a:ln>
        </p:spPr>
      </p:pic>
      <p:cxnSp>
        <p:nvCxnSpPr>
          <p:cNvPr id="295" name="Google Shape;295;p53"/>
          <p:cNvCxnSpPr/>
          <p:nvPr/>
        </p:nvCxnSpPr>
        <p:spPr>
          <a:xfrm flipH="1" rot="10800000">
            <a:off x="3897900" y="3033225"/>
            <a:ext cx="826500" cy="10500"/>
          </a:xfrm>
          <a:prstGeom prst="straightConnector1">
            <a:avLst/>
          </a:prstGeom>
          <a:noFill/>
          <a:ln cap="flat" cmpd="sng" w="28575">
            <a:solidFill>
              <a:srgbClr val="FF0000"/>
            </a:solidFill>
            <a:prstDash val="dash"/>
            <a:round/>
            <a:headEnd len="med" w="med" type="none"/>
            <a:tailEnd len="med" w="med" type="triangle"/>
          </a:ln>
        </p:spPr>
      </p:cxnSp>
      <p:pic>
        <p:nvPicPr>
          <p:cNvPr id="296" name="Google Shape;296;p53"/>
          <p:cNvPicPr preferRelativeResize="0"/>
          <p:nvPr/>
        </p:nvPicPr>
        <p:blipFill>
          <a:blip r:embed="rId4">
            <a:alphaModFix/>
          </a:blip>
          <a:stretch>
            <a:fillRect/>
          </a:stretch>
        </p:blipFill>
        <p:spPr>
          <a:xfrm>
            <a:off x="188850" y="1536550"/>
            <a:ext cx="3593099" cy="3090838"/>
          </a:xfrm>
          <a:prstGeom prst="rect">
            <a:avLst/>
          </a:prstGeom>
          <a:noFill/>
          <a:ln>
            <a:noFill/>
          </a:ln>
        </p:spPr>
      </p:pic>
      <p:sp>
        <p:nvSpPr>
          <p:cNvPr id="297" name="Google Shape;297;p53"/>
          <p:cNvSpPr/>
          <p:nvPr/>
        </p:nvSpPr>
        <p:spPr>
          <a:xfrm>
            <a:off x="3005250" y="1536538"/>
            <a:ext cx="690600" cy="2403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53"/>
          <p:cNvSpPr/>
          <p:nvPr/>
        </p:nvSpPr>
        <p:spPr>
          <a:xfrm>
            <a:off x="5338050" y="1536547"/>
            <a:ext cx="690600" cy="1566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06666"/>
        </a:solidFill>
      </p:bgPr>
    </p:bg>
    <p:spTree>
      <p:nvGrpSpPr>
        <p:cNvPr id="116" name="Shape 116"/>
        <p:cNvGrpSpPr/>
        <p:nvPr/>
      </p:nvGrpSpPr>
      <p:grpSpPr>
        <a:xfrm>
          <a:off x="0" y="0"/>
          <a:ext cx="0" cy="0"/>
          <a:chOff x="0" y="0"/>
          <a:chExt cx="0" cy="0"/>
        </a:xfrm>
      </p:grpSpPr>
      <p:sp>
        <p:nvSpPr>
          <p:cNvPr id="117" name="Google Shape;117;p27"/>
          <p:cNvSpPr txBox="1"/>
          <p:nvPr>
            <p:ph type="title"/>
          </p:nvPr>
        </p:nvSpPr>
        <p:spPr>
          <a:xfrm>
            <a:off x="490250" y="536350"/>
            <a:ext cx="8120700" cy="336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What is Computational Text Analysis?</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54"/>
          <p:cNvSpPr txBox="1"/>
          <p:nvPr>
            <p:ph type="title"/>
          </p:nvPr>
        </p:nvSpPr>
        <p:spPr>
          <a:xfrm>
            <a:off x="311700" y="852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Voyant: Corpus Dashboard</a:t>
            </a:r>
            <a:endParaRPr/>
          </a:p>
        </p:txBody>
      </p:sp>
      <p:sp>
        <p:nvSpPr>
          <p:cNvPr id="304" name="Google Shape;304;p54"/>
          <p:cNvSpPr txBox="1"/>
          <p:nvPr/>
        </p:nvSpPr>
        <p:spPr>
          <a:xfrm>
            <a:off x="246600" y="804575"/>
            <a:ext cx="1947000" cy="3681600"/>
          </a:xfrm>
          <a:prstGeom prst="rect">
            <a:avLst/>
          </a:prstGeom>
          <a:solidFill>
            <a:srgbClr val="FCE5CD"/>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50">
                <a:latin typeface="Cambria"/>
                <a:ea typeface="Cambria"/>
                <a:cs typeface="Cambria"/>
                <a:sym typeface="Cambria"/>
              </a:rPr>
              <a:t>Results page of the corpus.</a:t>
            </a:r>
            <a:endParaRPr sz="1250">
              <a:latin typeface="Cambria"/>
              <a:ea typeface="Cambria"/>
              <a:cs typeface="Cambria"/>
              <a:sym typeface="Cambria"/>
            </a:endParaRPr>
          </a:p>
          <a:p>
            <a:pPr indent="-307975" lvl="0" marL="457200" rtl="0" algn="l">
              <a:spcBef>
                <a:spcPts val="0"/>
              </a:spcBef>
              <a:spcAft>
                <a:spcPts val="0"/>
              </a:spcAft>
              <a:buSzPts val="1250"/>
              <a:buFont typeface="Cambria"/>
              <a:buChar char="●"/>
            </a:pPr>
            <a:r>
              <a:rPr lang="en" sz="1250">
                <a:latin typeface="Cambria"/>
                <a:ea typeface="Cambria"/>
                <a:cs typeface="Cambria"/>
                <a:sym typeface="Cambria"/>
              </a:rPr>
              <a:t>A word cloud: combining all texts</a:t>
            </a:r>
            <a:endParaRPr sz="1250">
              <a:latin typeface="Cambria"/>
              <a:ea typeface="Cambria"/>
              <a:cs typeface="Cambria"/>
              <a:sym typeface="Cambria"/>
            </a:endParaRPr>
          </a:p>
          <a:p>
            <a:pPr indent="-307975" lvl="0" marL="457200" rtl="0" algn="l">
              <a:spcBef>
                <a:spcPts val="0"/>
              </a:spcBef>
              <a:spcAft>
                <a:spcPts val="0"/>
              </a:spcAft>
              <a:buSzPts val="1250"/>
              <a:buFont typeface="Cambria"/>
              <a:buChar char="●"/>
            </a:pPr>
            <a:r>
              <a:rPr lang="en" sz="1250">
                <a:latin typeface="Cambria"/>
                <a:ea typeface="Cambria"/>
                <a:cs typeface="Cambria"/>
                <a:sym typeface="Cambria"/>
              </a:rPr>
              <a:t>Reader section: scroll down all texts</a:t>
            </a:r>
            <a:endParaRPr sz="1250">
              <a:latin typeface="Cambria"/>
              <a:ea typeface="Cambria"/>
              <a:cs typeface="Cambria"/>
              <a:sym typeface="Cambria"/>
            </a:endParaRPr>
          </a:p>
          <a:p>
            <a:pPr indent="-307975" lvl="0" marL="457200" rtl="0" algn="l">
              <a:spcBef>
                <a:spcPts val="0"/>
              </a:spcBef>
              <a:spcAft>
                <a:spcPts val="0"/>
              </a:spcAft>
              <a:buClr>
                <a:srgbClr val="ED0E0E"/>
              </a:buClr>
              <a:buSzPts val="1250"/>
              <a:buFont typeface="Cambria"/>
              <a:buChar char="●"/>
            </a:pPr>
            <a:r>
              <a:rPr b="1" lang="en" sz="1250">
                <a:solidFill>
                  <a:srgbClr val="ED0E0E"/>
                </a:solidFill>
                <a:latin typeface="Cambria"/>
                <a:ea typeface="Cambria"/>
                <a:cs typeface="Cambria"/>
                <a:sym typeface="Cambria"/>
              </a:rPr>
              <a:t>Trends: relative frequency of terms across text —good for comparison</a:t>
            </a:r>
            <a:endParaRPr b="1" sz="1250">
              <a:solidFill>
                <a:srgbClr val="ED0E0E"/>
              </a:solidFill>
              <a:latin typeface="Cambria"/>
              <a:ea typeface="Cambria"/>
              <a:cs typeface="Cambria"/>
              <a:sym typeface="Cambria"/>
            </a:endParaRPr>
          </a:p>
          <a:p>
            <a:pPr indent="-307975" lvl="0" marL="457200" rtl="0" algn="l">
              <a:spcBef>
                <a:spcPts val="0"/>
              </a:spcBef>
              <a:spcAft>
                <a:spcPts val="0"/>
              </a:spcAft>
              <a:buClr>
                <a:srgbClr val="ED0E0E"/>
              </a:buClr>
              <a:buSzPts val="1250"/>
              <a:buFont typeface="Cambria"/>
              <a:buChar char="●"/>
            </a:pPr>
            <a:r>
              <a:rPr b="1" lang="en" sz="1250">
                <a:solidFill>
                  <a:srgbClr val="ED0E0E"/>
                </a:solidFill>
                <a:latin typeface="Cambria"/>
                <a:ea typeface="Cambria"/>
                <a:cs typeface="Cambria"/>
                <a:sym typeface="Cambria"/>
              </a:rPr>
              <a:t>Document Summary—</a:t>
            </a:r>
            <a:r>
              <a:rPr b="1" lang="en" sz="1250">
                <a:solidFill>
                  <a:srgbClr val="ED0E0E"/>
                </a:solidFill>
                <a:latin typeface="Cambria"/>
                <a:ea typeface="Cambria"/>
                <a:cs typeface="Cambria"/>
                <a:sym typeface="Cambria"/>
              </a:rPr>
              <a:t>good for comparison</a:t>
            </a:r>
            <a:endParaRPr b="1" sz="1250">
              <a:solidFill>
                <a:srgbClr val="ED0E0E"/>
              </a:solidFill>
              <a:latin typeface="Cambria"/>
              <a:ea typeface="Cambria"/>
              <a:cs typeface="Cambria"/>
              <a:sym typeface="Cambria"/>
            </a:endParaRPr>
          </a:p>
          <a:p>
            <a:pPr indent="-307975" lvl="0" marL="457200" rtl="0" algn="l">
              <a:spcBef>
                <a:spcPts val="0"/>
              </a:spcBef>
              <a:spcAft>
                <a:spcPts val="0"/>
              </a:spcAft>
              <a:buSzPts val="1250"/>
              <a:buFont typeface="Cambria"/>
              <a:buChar char="●"/>
            </a:pPr>
            <a:r>
              <a:rPr lang="en" sz="1250">
                <a:latin typeface="Cambria"/>
                <a:ea typeface="Cambria"/>
                <a:cs typeface="Cambria"/>
                <a:sym typeface="Cambria"/>
              </a:rPr>
              <a:t>Word Contexts: seperate for all texts</a:t>
            </a:r>
            <a:endParaRPr sz="1250">
              <a:latin typeface="Cambria"/>
              <a:ea typeface="Cambria"/>
              <a:cs typeface="Cambria"/>
              <a:sym typeface="Cambria"/>
            </a:endParaRPr>
          </a:p>
        </p:txBody>
      </p:sp>
      <p:pic>
        <p:nvPicPr>
          <p:cNvPr id="305" name="Google Shape;305;p54"/>
          <p:cNvPicPr preferRelativeResize="0"/>
          <p:nvPr/>
        </p:nvPicPr>
        <p:blipFill>
          <a:blip r:embed="rId3">
            <a:alphaModFix/>
          </a:blip>
          <a:stretch>
            <a:fillRect/>
          </a:stretch>
        </p:blipFill>
        <p:spPr>
          <a:xfrm>
            <a:off x="2346000" y="810325"/>
            <a:ext cx="6645601" cy="3605109"/>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309" name="Shape 309"/>
        <p:cNvGrpSpPr/>
        <p:nvPr/>
      </p:nvGrpSpPr>
      <p:grpSpPr>
        <a:xfrm>
          <a:off x="0" y="0"/>
          <a:ext cx="0" cy="0"/>
          <a:chOff x="0" y="0"/>
          <a:chExt cx="0" cy="0"/>
        </a:xfrm>
      </p:grpSpPr>
      <p:sp>
        <p:nvSpPr>
          <p:cNvPr id="310" name="Google Shape;310;p55"/>
          <p:cNvSpPr txBox="1"/>
          <p:nvPr>
            <p:ph type="title"/>
          </p:nvPr>
        </p:nvSpPr>
        <p:spPr>
          <a:xfrm>
            <a:off x="311700" y="762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Your Turn!</a:t>
            </a:r>
            <a:endParaRPr/>
          </a:p>
        </p:txBody>
      </p:sp>
      <p:sp>
        <p:nvSpPr>
          <p:cNvPr id="311" name="Google Shape;311;p55"/>
          <p:cNvSpPr txBox="1"/>
          <p:nvPr>
            <p:ph idx="1" type="body"/>
          </p:nvPr>
        </p:nvSpPr>
        <p:spPr>
          <a:xfrm>
            <a:off x="311700" y="709075"/>
            <a:ext cx="8716200" cy="384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Choose a </a:t>
            </a:r>
            <a:r>
              <a:rPr lang="en" sz="2200"/>
              <a:t>sample text or texts and begin practicing web-browser text analysis</a:t>
            </a:r>
            <a:r>
              <a:rPr lang="en" sz="2200"/>
              <a:t>. </a:t>
            </a:r>
            <a:r>
              <a:rPr b="1" lang="en" sz="2200"/>
              <a:t>Explore Voyant's features!</a:t>
            </a:r>
            <a:endParaRPr b="1" sz="2200"/>
          </a:p>
          <a:p>
            <a:pPr indent="0" lvl="0" marL="0" rtl="0" algn="l">
              <a:spcBef>
                <a:spcPts val="1600"/>
              </a:spcBef>
              <a:spcAft>
                <a:spcPts val="0"/>
              </a:spcAft>
              <a:buNone/>
            </a:pPr>
            <a:r>
              <a:rPr lang="en" sz="2200"/>
              <a:t>Discussion Prompts</a:t>
            </a:r>
            <a:endParaRPr sz="2200"/>
          </a:p>
          <a:p>
            <a:pPr indent="-368300" lvl="0" marL="457200" rtl="0" algn="l">
              <a:spcBef>
                <a:spcPts val="1600"/>
              </a:spcBef>
              <a:spcAft>
                <a:spcPts val="0"/>
              </a:spcAft>
              <a:buSzPts val="2200"/>
              <a:buChar char="●"/>
            </a:pPr>
            <a:r>
              <a:rPr lang="en" sz="2200"/>
              <a:t>What do you find challenging or exciting about this tool?</a:t>
            </a:r>
            <a:endParaRPr sz="2200"/>
          </a:p>
          <a:p>
            <a:pPr indent="-368300" lvl="0" marL="457200" rtl="0" algn="l">
              <a:spcBef>
                <a:spcPts val="0"/>
              </a:spcBef>
              <a:spcAft>
                <a:spcPts val="0"/>
              </a:spcAft>
              <a:buSzPts val="2200"/>
              <a:buChar char="●"/>
            </a:pPr>
            <a:r>
              <a:rPr lang="en" sz="2200"/>
              <a:t>What interesting or surprising results came up?</a:t>
            </a:r>
            <a:endParaRPr sz="2200"/>
          </a:p>
          <a:p>
            <a:pPr indent="-368300" lvl="0" marL="457200" rtl="0" algn="l">
              <a:spcBef>
                <a:spcPts val="0"/>
              </a:spcBef>
              <a:spcAft>
                <a:spcPts val="0"/>
              </a:spcAft>
              <a:buSzPts val="2200"/>
              <a:buChar char="●"/>
            </a:pPr>
            <a:r>
              <a:rPr lang="en" sz="2200"/>
              <a:t>How might you interpret those results based on what you know about your field?</a:t>
            </a:r>
            <a:endParaRPr sz="2200"/>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06666"/>
        </a:solidFill>
      </p:bgPr>
    </p:bg>
    <p:spTree>
      <p:nvGrpSpPr>
        <p:cNvPr id="315" name="Shape 315"/>
        <p:cNvGrpSpPr/>
        <p:nvPr/>
      </p:nvGrpSpPr>
      <p:grpSpPr>
        <a:xfrm>
          <a:off x="0" y="0"/>
          <a:ext cx="0" cy="0"/>
          <a:chOff x="0" y="0"/>
          <a:chExt cx="0" cy="0"/>
        </a:xfrm>
      </p:grpSpPr>
      <p:sp>
        <p:nvSpPr>
          <p:cNvPr id="316" name="Google Shape;316;p56"/>
          <p:cNvSpPr txBox="1"/>
          <p:nvPr>
            <p:ph type="title"/>
          </p:nvPr>
        </p:nvSpPr>
        <p:spPr>
          <a:xfrm>
            <a:off x="490250" y="536350"/>
            <a:ext cx="6124800" cy="336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Lexos</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57"/>
          <p:cNvSpPr txBox="1"/>
          <p:nvPr>
            <p:ph type="title"/>
          </p:nvPr>
        </p:nvSpPr>
        <p:spPr>
          <a:xfrm>
            <a:off x="311700" y="1307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700"/>
              <a:t>Lexos</a:t>
            </a:r>
            <a:endParaRPr sz="3700"/>
          </a:p>
        </p:txBody>
      </p:sp>
      <p:sp>
        <p:nvSpPr>
          <p:cNvPr id="322" name="Google Shape;322;p57"/>
          <p:cNvSpPr txBox="1"/>
          <p:nvPr>
            <p:ph idx="1" type="body"/>
          </p:nvPr>
        </p:nvSpPr>
        <p:spPr>
          <a:xfrm>
            <a:off x="311700" y="711150"/>
            <a:ext cx="8520600" cy="3828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100"/>
              <a:t>Lexos provides a step-by-step guide for text uploading, preparation, and analysis.</a:t>
            </a:r>
            <a:endParaRPr sz="1900"/>
          </a:p>
          <a:p>
            <a:pPr indent="-349250" lvl="0" marL="457200" rtl="0" algn="l">
              <a:spcBef>
                <a:spcPts val="1600"/>
              </a:spcBef>
              <a:spcAft>
                <a:spcPts val="0"/>
              </a:spcAft>
              <a:buSzPts val="1900"/>
              <a:buChar char="●"/>
            </a:pPr>
            <a:r>
              <a:rPr b="1" lang="en" sz="1900"/>
              <a:t>Upload</a:t>
            </a:r>
            <a:r>
              <a:rPr lang="en" sz="1900"/>
              <a:t>: upload your .txt file</a:t>
            </a:r>
            <a:endParaRPr sz="1900"/>
          </a:p>
          <a:p>
            <a:pPr indent="-349250" lvl="0" marL="457200" rtl="0" algn="l">
              <a:spcBef>
                <a:spcPts val="0"/>
              </a:spcBef>
              <a:spcAft>
                <a:spcPts val="0"/>
              </a:spcAft>
              <a:buSzPts val="1900"/>
              <a:buChar char="●"/>
            </a:pPr>
            <a:r>
              <a:rPr b="1" lang="en" sz="1900"/>
              <a:t>Manage</a:t>
            </a:r>
            <a:r>
              <a:rPr lang="en" sz="1900"/>
              <a:t>: select the files you want to prepare and analyze</a:t>
            </a:r>
            <a:endParaRPr sz="1900"/>
          </a:p>
          <a:p>
            <a:pPr indent="-349250" lvl="0" marL="457200" rtl="0" algn="l">
              <a:spcBef>
                <a:spcPts val="0"/>
              </a:spcBef>
              <a:spcAft>
                <a:spcPts val="0"/>
              </a:spcAft>
              <a:buSzPts val="1900"/>
              <a:buChar char="●"/>
            </a:pPr>
            <a:r>
              <a:rPr b="1" lang="en" sz="1900"/>
              <a:t>Prepare</a:t>
            </a:r>
            <a:r>
              <a:rPr lang="en" sz="1900"/>
              <a:t>: prepare your text for analysis</a:t>
            </a:r>
            <a:endParaRPr sz="1900"/>
          </a:p>
          <a:p>
            <a:pPr indent="-349250" lvl="0" marL="457200" rtl="0" algn="l">
              <a:spcBef>
                <a:spcPts val="0"/>
              </a:spcBef>
              <a:spcAft>
                <a:spcPts val="0"/>
              </a:spcAft>
              <a:buSzPts val="1900"/>
              <a:buChar char="●"/>
            </a:pPr>
            <a:r>
              <a:rPr b="1" lang="en" sz="1900"/>
              <a:t>Visualize</a:t>
            </a:r>
            <a:r>
              <a:rPr lang="en" sz="1900"/>
              <a:t>: create visualizations of patterns across your corpus or in single texts</a:t>
            </a:r>
            <a:endParaRPr sz="1900"/>
          </a:p>
          <a:p>
            <a:pPr indent="-349250" lvl="0" marL="457200" rtl="0" algn="l">
              <a:spcBef>
                <a:spcPts val="0"/>
              </a:spcBef>
              <a:spcAft>
                <a:spcPts val="0"/>
              </a:spcAft>
              <a:buSzPts val="1900"/>
              <a:buChar char="●"/>
            </a:pPr>
            <a:r>
              <a:rPr b="1" lang="en" sz="1900"/>
              <a:t>Analyze</a:t>
            </a:r>
            <a:r>
              <a:rPr lang="en" sz="1900"/>
              <a:t>: analyze your text</a:t>
            </a:r>
            <a:endParaRPr sz="1900"/>
          </a:p>
          <a:p>
            <a:pPr indent="0" lvl="0" marL="0" rtl="0" algn="l">
              <a:lnSpc>
                <a:spcPct val="100000"/>
              </a:lnSpc>
              <a:spcBef>
                <a:spcPts val="1600"/>
              </a:spcBef>
              <a:spcAft>
                <a:spcPts val="0"/>
              </a:spcAft>
              <a:buNone/>
            </a:pPr>
            <a:r>
              <a:rPr b="1" lang="en" sz="2700">
                <a:solidFill>
                  <a:srgbClr val="ED0E0E"/>
                </a:solidFill>
              </a:rPr>
              <a:t> </a:t>
            </a:r>
            <a:r>
              <a:rPr b="1" lang="en" sz="2700" u="sng">
                <a:solidFill>
                  <a:schemeClr val="accent5"/>
                </a:solidFill>
                <a:hlinkClick r:id="rId3">
                  <a:extLst>
                    <a:ext uri="{A12FA001-AC4F-418D-AE19-62706E023703}">
                      <ahyp:hlinkClr val="tx"/>
                    </a:ext>
                  </a:extLst>
                </a:hlinkClick>
              </a:rPr>
              <a:t>http://lexos.wheatoncollege.edu/upload</a:t>
            </a:r>
            <a:r>
              <a:rPr b="1" lang="en" sz="2700">
                <a:solidFill>
                  <a:srgbClr val="ED0E0E"/>
                </a:solidFill>
              </a:rPr>
              <a:t> </a:t>
            </a:r>
            <a:endParaRPr sz="1900"/>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58"/>
          <p:cNvSpPr txBox="1"/>
          <p:nvPr>
            <p:ph type="title"/>
          </p:nvPr>
        </p:nvSpPr>
        <p:spPr>
          <a:xfrm>
            <a:off x="311700" y="2069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Lexos: Upload</a:t>
            </a:r>
            <a:endParaRPr sz="3000"/>
          </a:p>
        </p:txBody>
      </p:sp>
      <p:sp>
        <p:nvSpPr>
          <p:cNvPr id="328" name="Google Shape;328;p58"/>
          <p:cNvSpPr txBox="1"/>
          <p:nvPr/>
        </p:nvSpPr>
        <p:spPr>
          <a:xfrm>
            <a:off x="174175" y="836575"/>
            <a:ext cx="1430400" cy="3691500"/>
          </a:xfrm>
          <a:prstGeom prst="rect">
            <a:avLst/>
          </a:prstGeom>
          <a:solidFill>
            <a:srgbClr val="FCE5CD"/>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ambria"/>
                <a:ea typeface="Cambria"/>
                <a:cs typeface="Cambria"/>
                <a:sym typeface="Cambria"/>
              </a:rPr>
              <a:t>Click Browse and select your entire text (or drag file into the “Drag Files Here” area)</a:t>
            </a:r>
            <a:endParaRPr>
              <a:latin typeface="Cambria"/>
              <a:ea typeface="Cambria"/>
              <a:cs typeface="Cambria"/>
              <a:sym typeface="Cambria"/>
            </a:endParaRPr>
          </a:p>
          <a:p>
            <a:pPr indent="0" lvl="0" marL="0" rtl="0" algn="l">
              <a:spcBef>
                <a:spcPts val="0"/>
              </a:spcBef>
              <a:spcAft>
                <a:spcPts val="0"/>
              </a:spcAft>
              <a:buNone/>
            </a:pPr>
            <a:r>
              <a:t/>
            </a:r>
            <a:endParaRPr>
              <a:latin typeface="Cambria"/>
              <a:ea typeface="Cambria"/>
              <a:cs typeface="Cambria"/>
              <a:sym typeface="Cambria"/>
            </a:endParaRPr>
          </a:p>
          <a:p>
            <a:pPr indent="0" lvl="0" marL="0" rtl="0" algn="l">
              <a:spcBef>
                <a:spcPts val="0"/>
              </a:spcBef>
              <a:spcAft>
                <a:spcPts val="0"/>
              </a:spcAft>
              <a:buNone/>
            </a:pPr>
            <a:r>
              <a:rPr lang="en">
                <a:latin typeface="Cambria"/>
                <a:ea typeface="Cambria"/>
                <a:cs typeface="Cambria"/>
                <a:sym typeface="Cambria"/>
              </a:rPr>
              <a:t>You will not get a super visible notification when the upload is done—click “Manage” to double check that the text file is there.</a:t>
            </a:r>
            <a:endParaRPr>
              <a:latin typeface="Cambria"/>
              <a:ea typeface="Cambria"/>
              <a:cs typeface="Cambria"/>
              <a:sym typeface="Cambria"/>
            </a:endParaRPr>
          </a:p>
          <a:p>
            <a:pPr indent="0" lvl="0" marL="0" rtl="0" algn="l">
              <a:spcBef>
                <a:spcPts val="0"/>
              </a:spcBef>
              <a:spcAft>
                <a:spcPts val="0"/>
              </a:spcAft>
              <a:buNone/>
            </a:pPr>
            <a:r>
              <a:t/>
            </a:r>
            <a:endParaRPr>
              <a:latin typeface="Cambria"/>
              <a:ea typeface="Cambria"/>
              <a:cs typeface="Cambria"/>
              <a:sym typeface="Cambria"/>
            </a:endParaRPr>
          </a:p>
        </p:txBody>
      </p:sp>
      <p:pic>
        <p:nvPicPr>
          <p:cNvPr id="329" name="Google Shape;329;p58"/>
          <p:cNvPicPr preferRelativeResize="0"/>
          <p:nvPr/>
        </p:nvPicPr>
        <p:blipFill>
          <a:blip r:embed="rId3">
            <a:alphaModFix/>
          </a:blip>
          <a:stretch>
            <a:fillRect/>
          </a:stretch>
        </p:blipFill>
        <p:spPr>
          <a:xfrm>
            <a:off x="1780025" y="929438"/>
            <a:ext cx="7214257" cy="2535174"/>
          </a:xfrm>
          <a:prstGeom prst="rect">
            <a:avLst/>
          </a:prstGeom>
          <a:noFill/>
          <a:ln>
            <a:noFill/>
          </a:ln>
        </p:spPr>
      </p:pic>
      <p:cxnSp>
        <p:nvCxnSpPr>
          <p:cNvPr id="330" name="Google Shape;330;p58"/>
          <p:cNvCxnSpPr/>
          <p:nvPr/>
        </p:nvCxnSpPr>
        <p:spPr>
          <a:xfrm flipH="1" rot="10800000">
            <a:off x="1604575" y="1918925"/>
            <a:ext cx="373800" cy="384600"/>
          </a:xfrm>
          <a:prstGeom prst="straightConnector1">
            <a:avLst/>
          </a:prstGeom>
          <a:noFill/>
          <a:ln cap="flat" cmpd="sng" w="28575">
            <a:solidFill>
              <a:srgbClr val="FF0000"/>
            </a:solidFill>
            <a:prstDash val="solid"/>
            <a:round/>
            <a:headEnd len="med" w="med" type="none"/>
            <a:tailEnd len="med" w="med" type="none"/>
          </a:ln>
        </p:spPr>
      </p:cxn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59"/>
          <p:cNvSpPr txBox="1"/>
          <p:nvPr>
            <p:ph type="title"/>
          </p:nvPr>
        </p:nvSpPr>
        <p:spPr>
          <a:xfrm>
            <a:off x="311700" y="2069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Lexos: Manage</a:t>
            </a:r>
            <a:endParaRPr sz="3000"/>
          </a:p>
        </p:txBody>
      </p:sp>
      <p:sp>
        <p:nvSpPr>
          <p:cNvPr id="336" name="Google Shape;336;p59"/>
          <p:cNvSpPr txBox="1"/>
          <p:nvPr/>
        </p:nvSpPr>
        <p:spPr>
          <a:xfrm>
            <a:off x="158700" y="1303650"/>
            <a:ext cx="1604700" cy="1774200"/>
          </a:xfrm>
          <a:prstGeom prst="rect">
            <a:avLst/>
          </a:prstGeom>
          <a:solidFill>
            <a:srgbClr val="FCE5CD"/>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ambria"/>
                <a:ea typeface="Cambria"/>
                <a:cs typeface="Cambria"/>
                <a:sym typeface="Cambria"/>
              </a:rPr>
              <a:t>Make sure the document you want to use is selected (blue = selected, gray = not selected)</a:t>
            </a:r>
            <a:endParaRPr>
              <a:latin typeface="Cambria"/>
              <a:ea typeface="Cambria"/>
              <a:cs typeface="Cambria"/>
              <a:sym typeface="Cambria"/>
            </a:endParaRPr>
          </a:p>
        </p:txBody>
      </p:sp>
      <p:pic>
        <p:nvPicPr>
          <p:cNvPr id="337" name="Google Shape;337;p59"/>
          <p:cNvPicPr preferRelativeResize="0"/>
          <p:nvPr/>
        </p:nvPicPr>
        <p:blipFill>
          <a:blip r:embed="rId3">
            <a:alphaModFix/>
          </a:blip>
          <a:stretch>
            <a:fillRect/>
          </a:stretch>
        </p:blipFill>
        <p:spPr>
          <a:xfrm>
            <a:off x="1915800" y="932025"/>
            <a:ext cx="7075804" cy="2110994"/>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60"/>
          <p:cNvSpPr txBox="1"/>
          <p:nvPr>
            <p:ph type="title"/>
          </p:nvPr>
        </p:nvSpPr>
        <p:spPr>
          <a:xfrm>
            <a:off x="311700" y="1381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Lexos: Prepare (scrub)</a:t>
            </a:r>
            <a:endParaRPr sz="3000"/>
          </a:p>
        </p:txBody>
      </p:sp>
      <p:sp>
        <p:nvSpPr>
          <p:cNvPr id="343" name="Google Shape;343;p60"/>
          <p:cNvSpPr txBox="1"/>
          <p:nvPr>
            <p:ph idx="1" type="body"/>
          </p:nvPr>
        </p:nvSpPr>
        <p:spPr>
          <a:xfrm>
            <a:off x="311700" y="767275"/>
            <a:ext cx="8520600" cy="376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Lexos demonstrates some more advanced options you have for preparing your corpus. By “scrubbing,” you are transforming the texts in your corpus and making choices that will impact your results. Here are some possibilities:</a:t>
            </a:r>
            <a:endParaRPr sz="1700"/>
          </a:p>
          <a:p>
            <a:pPr indent="-336550" lvl="0" marL="457200" rtl="0" algn="l">
              <a:spcBef>
                <a:spcPts val="1600"/>
              </a:spcBef>
              <a:spcAft>
                <a:spcPts val="0"/>
              </a:spcAft>
              <a:buSzPts val="1700"/>
              <a:buChar char="●"/>
            </a:pPr>
            <a:r>
              <a:rPr b="1" lang="en" sz="1700"/>
              <a:t>Make Lowercase</a:t>
            </a:r>
            <a:r>
              <a:rPr lang="en" sz="1700"/>
              <a:t>: make all your letters lowercase. Even though you know “A” and “a” are the same letter, the computer treats these as two separate characters. Lowercasing removes this distinction.</a:t>
            </a:r>
            <a:endParaRPr sz="1700"/>
          </a:p>
          <a:p>
            <a:pPr indent="-336550" lvl="0" marL="457200" rtl="0" algn="l">
              <a:spcBef>
                <a:spcPts val="0"/>
              </a:spcBef>
              <a:spcAft>
                <a:spcPts val="0"/>
              </a:spcAft>
              <a:buSzPts val="1700"/>
              <a:buChar char="●"/>
            </a:pPr>
            <a:r>
              <a:rPr b="1" lang="en" sz="1700"/>
              <a:t>Remove Punctuation</a:t>
            </a:r>
            <a:r>
              <a:rPr lang="en" sz="1700"/>
              <a:t>: remove punctuation, which may influence your results.</a:t>
            </a:r>
            <a:endParaRPr sz="1700"/>
          </a:p>
          <a:p>
            <a:pPr indent="-336550" lvl="0" marL="457200" rtl="0" algn="l">
              <a:spcBef>
                <a:spcPts val="0"/>
              </a:spcBef>
              <a:spcAft>
                <a:spcPts val="0"/>
              </a:spcAft>
              <a:buSzPts val="1700"/>
              <a:buChar char="●"/>
            </a:pPr>
            <a:r>
              <a:rPr b="1" lang="en" sz="1700"/>
              <a:t>Stop/Keep Words</a:t>
            </a:r>
            <a:r>
              <a:rPr lang="en" sz="1700"/>
              <a:t>: remove a list of words. Usually these would be </a:t>
            </a:r>
            <a:r>
              <a:rPr b="1" lang="en" sz="1700"/>
              <a:t>stopwords</a:t>
            </a:r>
            <a:r>
              <a:rPr lang="en" sz="1700"/>
              <a:t>, or the most common words in a language (English: the, a she, her, it, him, they, etc).</a:t>
            </a:r>
            <a:endParaRPr sz="1700"/>
          </a:p>
          <a:p>
            <a:pPr indent="-336550" lvl="0" marL="457200" rtl="0" algn="l">
              <a:spcBef>
                <a:spcPts val="0"/>
              </a:spcBef>
              <a:spcAft>
                <a:spcPts val="0"/>
              </a:spcAft>
              <a:buSzPts val="1700"/>
              <a:buChar char="●"/>
            </a:pPr>
            <a:r>
              <a:rPr b="1" lang="en" sz="1700"/>
              <a:t>Lemmas</a:t>
            </a:r>
            <a:r>
              <a:rPr lang="en" sz="1700"/>
              <a:t>: standardize to the </a:t>
            </a:r>
            <a:r>
              <a:rPr i="1" lang="en" sz="1700"/>
              <a:t>stem</a:t>
            </a:r>
            <a:r>
              <a:rPr lang="en" sz="1700"/>
              <a:t> of word. For example, you can stem all forms of talk: talking, talked, talks, etc. to “talk”</a:t>
            </a:r>
            <a:endParaRPr sz="1700"/>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61"/>
          <p:cNvSpPr txBox="1"/>
          <p:nvPr>
            <p:ph type="title"/>
          </p:nvPr>
        </p:nvSpPr>
        <p:spPr>
          <a:xfrm>
            <a:off x="311700" y="556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Lexos: Removing Stopwords</a:t>
            </a:r>
            <a:endParaRPr sz="3000"/>
          </a:p>
        </p:txBody>
      </p:sp>
      <p:sp>
        <p:nvSpPr>
          <p:cNvPr id="349" name="Google Shape;349;p61"/>
          <p:cNvSpPr txBox="1"/>
          <p:nvPr>
            <p:ph idx="1" type="body"/>
          </p:nvPr>
        </p:nvSpPr>
        <p:spPr>
          <a:xfrm>
            <a:off x="311700" y="690913"/>
            <a:ext cx="8520600" cy="110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Get a list of English stopwords here: </a:t>
            </a:r>
            <a:r>
              <a:rPr lang="en" sz="1800" u="sng">
                <a:solidFill>
                  <a:schemeClr val="hlink"/>
                </a:solidFill>
                <a:hlinkClick r:id="rId4"/>
              </a:rPr>
              <a:t>https://gist.github.com/sebleier/554280</a:t>
            </a:r>
            <a:r>
              <a:rPr lang="en" sz="1800"/>
              <a:t> (there is </a:t>
            </a:r>
            <a:r>
              <a:rPr lang="en" sz="1800"/>
              <a:t>also a copy on the GitHub page</a:t>
            </a:r>
            <a:r>
              <a:rPr lang="en" sz="1800"/>
              <a:t>). Copy and paste the stopwords (or upload the .txt file) into the “Stop/Keep Words” box then select “Stop”</a:t>
            </a:r>
            <a:endParaRPr sz="1800"/>
          </a:p>
          <a:p>
            <a:pPr indent="0" lvl="0" marL="0" rtl="0" algn="l">
              <a:spcBef>
                <a:spcPts val="1600"/>
              </a:spcBef>
              <a:spcAft>
                <a:spcPts val="1600"/>
              </a:spcAft>
              <a:buNone/>
            </a:pPr>
            <a:r>
              <a:t/>
            </a:r>
            <a:endParaRPr sz="1800"/>
          </a:p>
        </p:txBody>
      </p:sp>
      <p:pic>
        <p:nvPicPr>
          <p:cNvPr id="350" name="Google Shape;350;p61"/>
          <p:cNvPicPr preferRelativeResize="0"/>
          <p:nvPr/>
        </p:nvPicPr>
        <p:blipFill>
          <a:blip r:embed="rId5">
            <a:alphaModFix/>
          </a:blip>
          <a:stretch>
            <a:fillRect/>
          </a:stretch>
        </p:blipFill>
        <p:spPr>
          <a:xfrm>
            <a:off x="1675125" y="1709625"/>
            <a:ext cx="4498924" cy="2818401"/>
          </a:xfrm>
          <a:prstGeom prst="rect">
            <a:avLst/>
          </a:prstGeom>
          <a:noFill/>
          <a:ln>
            <a:noFill/>
          </a:ln>
        </p:spPr>
      </p:pic>
      <p:sp>
        <p:nvSpPr>
          <p:cNvPr id="351" name="Google Shape;351;p61"/>
          <p:cNvSpPr/>
          <p:nvPr/>
        </p:nvSpPr>
        <p:spPr>
          <a:xfrm>
            <a:off x="3574350" y="2115825"/>
            <a:ext cx="274500" cy="1218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61"/>
          <p:cNvSpPr/>
          <p:nvPr/>
        </p:nvSpPr>
        <p:spPr>
          <a:xfrm>
            <a:off x="3299850" y="2274800"/>
            <a:ext cx="274500" cy="8634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62"/>
          <p:cNvSpPr txBox="1"/>
          <p:nvPr>
            <p:ph type="title"/>
          </p:nvPr>
        </p:nvSpPr>
        <p:spPr>
          <a:xfrm>
            <a:off x="188100" y="124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Lexos: Applying your Preparations</a:t>
            </a:r>
            <a:endParaRPr sz="3000"/>
          </a:p>
        </p:txBody>
      </p:sp>
      <p:sp>
        <p:nvSpPr>
          <p:cNvPr id="358" name="Google Shape;358;p62"/>
          <p:cNvSpPr txBox="1"/>
          <p:nvPr>
            <p:ph idx="1" type="body"/>
          </p:nvPr>
        </p:nvSpPr>
        <p:spPr>
          <a:xfrm>
            <a:off x="291900" y="3060550"/>
            <a:ext cx="8264100" cy="1531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700"/>
              <a:t>Once you have made decisions about your preparations, click “</a:t>
            </a:r>
            <a:r>
              <a:rPr b="1" lang="en" sz="1700"/>
              <a:t>Apply</a:t>
            </a:r>
            <a:r>
              <a:rPr lang="en" sz="1700"/>
              <a:t>” and wait a few minutes. Because the program is going through each document and completing all the processes you selected, it needs some time. Then, you will see the final results of your preparation! You can also </a:t>
            </a:r>
            <a:r>
              <a:rPr b="1" lang="en" sz="1700"/>
              <a:t>download</a:t>
            </a:r>
            <a:r>
              <a:rPr lang="en" sz="1700"/>
              <a:t> your new corpus.</a:t>
            </a:r>
            <a:endParaRPr sz="1700"/>
          </a:p>
        </p:txBody>
      </p:sp>
      <p:sp>
        <p:nvSpPr>
          <p:cNvPr id="359" name="Google Shape;359;p62"/>
          <p:cNvSpPr txBox="1"/>
          <p:nvPr/>
        </p:nvSpPr>
        <p:spPr>
          <a:xfrm>
            <a:off x="1154000" y="768613"/>
            <a:ext cx="1801500" cy="357600"/>
          </a:xfrm>
          <a:prstGeom prst="rect">
            <a:avLst/>
          </a:prstGeom>
          <a:solidFill>
            <a:srgbClr val="FCE5CD"/>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ambria"/>
                <a:ea typeface="Cambria"/>
                <a:cs typeface="Cambria"/>
                <a:sym typeface="Cambria"/>
              </a:rPr>
              <a:t>BEFORE PREP</a:t>
            </a:r>
            <a:endParaRPr>
              <a:latin typeface="Cambria"/>
              <a:ea typeface="Cambria"/>
              <a:cs typeface="Cambria"/>
              <a:sym typeface="Cambria"/>
            </a:endParaRPr>
          </a:p>
        </p:txBody>
      </p:sp>
      <p:sp>
        <p:nvSpPr>
          <p:cNvPr id="360" name="Google Shape;360;p62"/>
          <p:cNvSpPr txBox="1"/>
          <p:nvPr/>
        </p:nvSpPr>
        <p:spPr>
          <a:xfrm>
            <a:off x="5566375" y="773325"/>
            <a:ext cx="1801500" cy="357600"/>
          </a:xfrm>
          <a:prstGeom prst="rect">
            <a:avLst/>
          </a:prstGeom>
          <a:solidFill>
            <a:srgbClr val="FCE5CD"/>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ambria"/>
                <a:ea typeface="Cambria"/>
                <a:cs typeface="Cambria"/>
                <a:sym typeface="Cambria"/>
              </a:rPr>
              <a:t>AFTER PREP</a:t>
            </a:r>
            <a:endParaRPr>
              <a:latin typeface="Cambria"/>
              <a:ea typeface="Cambria"/>
              <a:cs typeface="Cambria"/>
              <a:sym typeface="Cambria"/>
            </a:endParaRPr>
          </a:p>
        </p:txBody>
      </p:sp>
      <p:pic>
        <p:nvPicPr>
          <p:cNvPr id="361" name="Google Shape;361;p62"/>
          <p:cNvPicPr preferRelativeResize="0"/>
          <p:nvPr/>
        </p:nvPicPr>
        <p:blipFill>
          <a:blip r:embed="rId3">
            <a:alphaModFix/>
          </a:blip>
          <a:stretch>
            <a:fillRect/>
          </a:stretch>
        </p:blipFill>
        <p:spPr>
          <a:xfrm>
            <a:off x="5305525" y="1207125"/>
            <a:ext cx="2323192" cy="1876026"/>
          </a:xfrm>
          <a:prstGeom prst="rect">
            <a:avLst/>
          </a:prstGeom>
          <a:noFill/>
          <a:ln>
            <a:noFill/>
          </a:ln>
        </p:spPr>
      </p:pic>
      <p:pic>
        <p:nvPicPr>
          <p:cNvPr id="362" name="Google Shape;362;p62"/>
          <p:cNvPicPr preferRelativeResize="0"/>
          <p:nvPr/>
        </p:nvPicPr>
        <p:blipFill>
          <a:blip r:embed="rId4">
            <a:alphaModFix/>
          </a:blip>
          <a:stretch>
            <a:fillRect/>
          </a:stretch>
        </p:blipFill>
        <p:spPr>
          <a:xfrm>
            <a:off x="1049526" y="1278626"/>
            <a:ext cx="2198476" cy="1781924"/>
          </a:xfrm>
          <a:prstGeom prst="rect">
            <a:avLst/>
          </a:prstGeom>
          <a:noFill/>
          <a:ln>
            <a:noFill/>
          </a:ln>
        </p:spPr>
      </p:pic>
      <p:sp>
        <p:nvSpPr>
          <p:cNvPr id="363" name="Google Shape;363;p62"/>
          <p:cNvSpPr/>
          <p:nvPr/>
        </p:nvSpPr>
        <p:spPr>
          <a:xfrm>
            <a:off x="2234400" y="1278625"/>
            <a:ext cx="415500" cy="2163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63"/>
          <p:cNvSpPr txBox="1"/>
          <p:nvPr>
            <p:ph type="title"/>
          </p:nvPr>
        </p:nvSpPr>
        <p:spPr>
          <a:xfrm>
            <a:off x="188100" y="0"/>
            <a:ext cx="8520600" cy="1017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Lexos: </a:t>
            </a:r>
            <a:r>
              <a:rPr lang="en"/>
              <a:t>Visualize</a:t>
            </a:r>
            <a:r>
              <a:rPr lang="en"/>
              <a:t> </a:t>
            </a:r>
            <a:endParaRPr/>
          </a:p>
        </p:txBody>
      </p:sp>
      <p:sp>
        <p:nvSpPr>
          <p:cNvPr id="369" name="Google Shape;369;p63"/>
          <p:cNvSpPr txBox="1"/>
          <p:nvPr/>
        </p:nvSpPr>
        <p:spPr>
          <a:xfrm>
            <a:off x="1555125" y="3572200"/>
            <a:ext cx="2434500" cy="888300"/>
          </a:xfrm>
          <a:prstGeom prst="rect">
            <a:avLst/>
          </a:prstGeom>
          <a:solidFill>
            <a:srgbClr val="FCE5CD"/>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ambria"/>
                <a:ea typeface="Cambria"/>
                <a:cs typeface="Cambria"/>
                <a:sym typeface="Cambria"/>
              </a:rPr>
              <a:t>Word Cloud: visualize a wordcloud across the entire text/corpus.</a:t>
            </a:r>
            <a:endParaRPr>
              <a:latin typeface="Cambria"/>
              <a:ea typeface="Cambria"/>
              <a:cs typeface="Cambria"/>
              <a:sym typeface="Cambria"/>
            </a:endParaRPr>
          </a:p>
        </p:txBody>
      </p:sp>
      <p:sp>
        <p:nvSpPr>
          <p:cNvPr id="370" name="Google Shape;370;p63"/>
          <p:cNvSpPr txBox="1"/>
          <p:nvPr/>
        </p:nvSpPr>
        <p:spPr>
          <a:xfrm>
            <a:off x="6405475" y="741750"/>
            <a:ext cx="2006700" cy="1017600"/>
          </a:xfrm>
          <a:prstGeom prst="rect">
            <a:avLst/>
          </a:prstGeom>
          <a:solidFill>
            <a:srgbClr val="FCE5CD"/>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ambria"/>
                <a:ea typeface="Cambria"/>
                <a:cs typeface="Cambria"/>
                <a:sym typeface="Cambria"/>
              </a:rPr>
              <a:t>Bubbleviz: visualize word counts through </a:t>
            </a:r>
            <a:r>
              <a:rPr lang="en">
                <a:latin typeface="Cambria"/>
                <a:ea typeface="Cambria"/>
                <a:cs typeface="Cambria"/>
                <a:sym typeface="Cambria"/>
              </a:rPr>
              <a:t>bubbles</a:t>
            </a:r>
            <a:r>
              <a:rPr lang="en">
                <a:latin typeface="Cambria"/>
                <a:ea typeface="Cambria"/>
                <a:cs typeface="Cambria"/>
                <a:sym typeface="Cambria"/>
              </a:rPr>
              <a:t> across the entire text/corpus.</a:t>
            </a:r>
            <a:endParaRPr>
              <a:latin typeface="Cambria"/>
              <a:ea typeface="Cambria"/>
              <a:cs typeface="Cambria"/>
              <a:sym typeface="Cambria"/>
            </a:endParaRPr>
          </a:p>
        </p:txBody>
      </p:sp>
      <p:pic>
        <p:nvPicPr>
          <p:cNvPr id="371" name="Google Shape;371;p63"/>
          <p:cNvPicPr preferRelativeResize="0"/>
          <p:nvPr/>
        </p:nvPicPr>
        <p:blipFill>
          <a:blip r:embed="rId3">
            <a:alphaModFix/>
          </a:blip>
          <a:stretch>
            <a:fillRect/>
          </a:stretch>
        </p:blipFill>
        <p:spPr>
          <a:xfrm>
            <a:off x="152400" y="1170000"/>
            <a:ext cx="5063286" cy="2249800"/>
          </a:xfrm>
          <a:prstGeom prst="rect">
            <a:avLst/>
          </a:prstGeom>
          <a:noFill/>
          <a:ln>
            <a:noFill/>
          </a:ln>
        </p:spPr>
      </p:pic>
      <p:pic>
        <p:nvPicPr>
          <p:cNvPr id="372" name="Google Shape;372;p63"/>
          <p:cNvPicPr preferRelativeResize="0"/>
          <p:nvPr/>
        </p:nvPicPr>
        <p:blipFill>
          <a:blip r:embed="rId4">
            <a:alphaModFix/>
          </a:blip>
          <a:stretch>
            <a:fillRect/>
          </a:stretch>
        </p:blipFill>
        <p:spPr>
          <a:xfrm>
            <a:off x="5939325" y="1759350"/>
            <a:ext cx="2908601" cy="277805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28"/>
          <p:cNvSpPr txBox="1"/>
          <p:nvPr>
            <p:ph type="title"/>
          </p:nvPr>
        </p:nvSpPr>
        <p:spPr>
          <a:xfrm>
            <a:off x="311700" y="6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Computational Text Analysis</a:t>
            </a:r>
            <a:endParaRPr/>
          </a:p>
        </p:txBody>
      </p:sp>
      <p:sp>
        <p:nvSpPr>
          <p:cNvPr id="123" name="Google Shape;123;p28"/>
          <p:cNvSpPr txBox="1"/>
          <p:nvPr>
            <p:ph idx="1" type="body"/>
          </p:nvPr>
        </p:nvSpPr>
        <p:spPr>
          <a:xfrm>
            <a:off x="311700" y="808525"/>
            <a:ext cx="8520600" cy="433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Text analysis is </a:t>
            </a:r>
            <a:r>
              <a:rPr b="1" lang="en" sz="2000"/>
              <a:t>a process to make inferences based on textual data</a:t>
            </a:r>
            <a:r>
              <a:rPr lang="en" sz="2000"/>
              <a:t>. Computational text analysis refers to the </a:t>
            </a:r>
            <a:r>
              <a:rPr b="1" lang="en" sz="2000"/>
              <a:t>array of methods used to “read” texts with a computer.</a:t>
            </a:r>
            <a:r>
              <a:rPr lang="en" sz="2000"/>
              <a:t> It is similar to statistical analysis, but the data are texts (words) instead of numbers.</a:t>
            </a:r>
            <a:r>
              <a:rPr lang="en" sz="1900"/>
              <a:t> </a:t>
            </a:r>
            <a:endParaRPr sz="1900"/>
          </a:p>
          <a:p>
            <a:pPr indent="0" lvl="0" marL="0" rtl="0" algn="l">
              <a:spcBef>
                <a:spcPts val="1600"/>
              </a:spcBef>
              <a:spcAft>
                <a:spcPts val="0"/>
              </a:spcAft>
              <a:buNone/>
            </a:pPr>
            <a:r>
              <a:rPr lang="en" sz="2000"/>
              <a:t>Text analysis: </a:t>
            </a:r>
            <a:endParaRPr sz="2000"/>
          </a:p>
          <a:p>
            <a:pPr indent="-355600" lvl="0" marL="457200" rtl="0" algn="l">
              <a:lnSpc>
                <a:spcPct val="100000"/>
              </a:lnSpc>
              <a:spcBef>
                <a:spcPts val="0"/>
              </a:spcBef>
              <a:spcAft>
                <a:spcPts val="0"/>
              </a:spcAft>
              <a:buSzPts val="2000"/>
              <a:buChar char="●"/>
            </a:pPr>
            <a:r>
              <a:rPr lang="en" sz="2000"/>
              <a:t>Involves a computer drawing out patterns in a text, and a researcher interpreting those patterns. </a:t>
            </a:r>
            <a:endParaRPr sz="2000"/>
          </a:p>
          <a:p>
            <a:pPr indent="-355600" lvl="0" marL="457200" marR="0" rtl="0" algn="l">
              <a:lnSpc>
                <a:spcPct val="100000"/>
              </a:lnSpc>
              <a:spcBef>
                <a:spcPts val="0"/>
              </a:spcBef>
              <a:spcAft>
                <a:spcPts val="0"/>
              </a:spcAft>
              <a:buSzPts val="2000"/>
              <a:buChar char="●"/>
            </a:pPr>
            <a:r>
              <a:rPr lang="en" sz="2000"/>
              <a:t>Includes methods such as word count frequency, nGrams, and </a:t>
            </a:r>
            <a:r>
              <a:rPr lang="en" sz="2000"/>
              <a:t>sentiment analysis.</a:t>
            </a:r>
            <a:endParaRPr sz="2000"/>
          </a:p>
          <a:p>
            <a:pPr indent="-355600" lvl="0" marL="457200" marR="0" rtl="0" algn="l">
              <a:lnSpc>
                <a:spcPct val="100000"/>
              </a:lnSpc>
              <a:spcBef>
                <a:spcPts val="0"/>
              </a:spcBef>
              <a:spcAft>
                <a:spcPts val="0"/>
              </a:spcAft>
              <a:buSzPts val="2000"/>
              <a:buChar char="●"/>
            </a:pPr>
            <a:r>
              <a:rPr lang="en" sz="2000"/>
              <a:t>Conducted using web-based tools or coding languages like Python and R</a:t>
            </a:r>
            <a:endParaRPr sz="2000"/>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p64"/>
          <p:cNvSpPr txBox="1"/>
          <p:nvPr>
            <p:ph type="title"/>
          </p:nvPr>
        </p:nvSpPr>
        <p:spPr>
          <a:xfrm>
            <a:off x="159300" y="852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Lexos: Visualize &gt; Multicloud</a:t>
            </a:r>
            <a:endParaRPr/>
          </a:p>
        </p:txBody>
      </p:sp>
      <p:pic>
        <p:nvPicPr>
          <p:cNvPr id="378" name="Google Shape;378;p64"/>
          <p:cNvPicPr preferRelativeResize="0"/>
          <p:nvPr/>
        </p:nvPicPr>
        <p:blipFill>
          <a:blip r:embed="rId3">
            <a:alphaModFix/>
          </a:blip>
          <a:stretch>
            <a:fillRect/>
          </a:stretch>
        </p:blipFill>
        <p:spPr>
          <a:xfrm>
            <a:off x="876575" y="868325"/>
            <a:ext cx="6244475" cy="331405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p65"/>
          <p:cNvSpPr txBox="1"/>
          <p:nvPr>
            <p:ph type="title"/>
          </p:nvPr>
        </p:nvSpPr>
        <p:spPr>
          <a:xfrm>
            <a:off x="188100" y="152400"/>
            <a:ext cx="8520600" cy="60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Lexos: Rolling Window </a:t>
            </a:r>
            <a:endParaRPr/>
          </a:p>
        </p:txBody>
      </p:sp>
      <p:sp>
        <p:nvSpPr>
          <p:cNvPr id="384" name="Google Shape;384;p65"/>
          <p:cNvSpPr txBox="1"/>
          <p:nvPr>
            <p:ph idx="1" type="body"/>
          </p:nvPr>
        </p:nvSpPr>
        <p:spPr>
          <a:xfrm>
            <a:off x="284200" y="909900"/>
            <a:ext cx="8723700" cy="347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t>Rolling windows allow you to look at word trends across </a:t>
            </a:r>
            <a:r>
              <a:rPr b="1" lang="en" sz="1500" u="sng"/>
              <a:t>one</a:t>
            </a:r>
            <a:r>
              <a:rPr lang="en" sz="1500" u="sng"/>
              <a:t> document</a:t>
            </a:r>
            <a:r>
              <a:rPr lang="en" sz="1500"/>
              <a:t>. To use a rolling window:</a:t>
            </a:r>
            <a:endParaRPr sz="1500"/>
          </a:p>
          <a:p>
            <a:pPr indent="-152400" lvl="0" marL="228600" rtl="0" algn="l">
              <a:spcBef>
                <a:spcPts val="1600"/>
              </a:spcBef>
              <a:spcAft>
                <a:spcPts val="0"/>
              </a:spcAft>
              <a:buSzPts val="1500"/>
              <a:buAutoNum type="arabicPeriod"/>
            </a:pPr>
            <a:r>
              <a:rPr lang="en" sz="1500"/>
              <a:t>Go to “Visualize-&gt; Rolling Window” and type in a search term you want to visualize. You can also search multiple terms by clicking “String” and separating words with a comma </a:t>
            </a:r>
            <a:r>
              <a:rPr lang="en" sz="1500"/>
              <a:t>(heat, health, flood, storm)</a:t>
            </a:r>
            <a:endParaRPr sz="1500"/>
          </a:p>
          <a:p>
            <a:pPr indent="-152400" lvl="0" marL="228600" rtl="0" algn="l">
              <a:spcBef>
                <a:spcPts val="0"/>
              </a:spcBef>
              <a:spcAft>
                <a:spcPts val="0"/>
              </a:spcAft>
              <a:buSzPts val="1500"/>
              <a:buAutoNum type="arabicPeriod"/>
            </a:pPr>
            <a:r>
              <a:rPr lang="en" sz="1500"/>
              <a:t>Choose a Window size (the number of words each “window” contains). For shorter documents, it’s good to have a number like 300/500. For larger documents, you may want to make your window larger. Play around with the window size until you get a visualization that makes sense. </a:t>
            </a:r>
            <a:endParaRPr sz="1500"/>
          </a:p>
          <a:p>
            <a:pPr indent="-152400" lvl="0" marL="228600" rtl="0" algn="l">
              <a:spcBef>
                <a:spcPts val="0"/>
              </a:spcBef>
              <a:spcAft>
                <a:spcPts val="0"/>
              </a:spcAft>
              <a:buSzPts val="1500"/>
              <a:buAutoNum type="arabicPeriod"/>
            </a:pPr>
            <a:r>
              <a:rPr lang="en" sz="1500"/>
              <a:t>Click “Generate”</a:t>
            </a:r>
            <a:endParaRPr sz="1500"/>
          </a:p>
        </p:txBody>
      </p:sp>
      <p:pic>
        <p:nvPicPr>
          <p:cNvPr id="385" name="Google Shape;385;p65"/>
          <p:cNvPicPr preferRelativeResize="0"/>
          <p:nvPr/>
        </p:nvPicPr>
        <p:blipFill>
          <a:blip r:embed="rId3">
            <a:alphaModFix/>
          </a:blip>
          <a:stretch>
            <a:fillRect/>
          </a:stretch>
        </p:blipFill>
        <p:spPr>
          <a:xfrm>
            <a:off x="1174663" y="3424775"/>
            <a:ext cx="6942776" cy="110852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66"/>
          <p:cNvSpPr txBox="1"/>
          <p:nvPr>
            <p:ph type="title"/>
          </p:nvPr>
        </p:nvSpPr>
        <p:spPr>
          <a:xfrm>
            <a:off x="188100" y="76200"/>
            <a:ext cx="8520600" cy="60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Lexos: Rolling Window Results </a:t>
            </a:r>
            <a:endParaRPr/>
          </a:p>
        </p:txBody>
      </p:sp>
      <p:sp>
        <p:nvSpPr>
          <p:cNvPr id="391" name="Google Shape;391;p66"/>
          <p:cNvSpPr txBox="1"/>
          <p:nvPr>
            <p:ph idx="1" type="body"/>
          </p:nvPr>
        </p:nvSpPr>
        <p:spPr>
          <a:xfrm>
            <a:off x="91650" y="681300"/>
            <a:ext cx="8847600" cy="873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600"/>
              <a:t>Using </a:t>
            </a:r>
            <a:r>
              <a:rPr i="1" lang="en" sz="1600"/>
              <a:t>Narrative of the Life of Frederick Douglass, an American Slave</a:t>
            </a:r>
            <a:r>
              <a:rPr lang="en" sz="1600"/>
              <a:t> and searching for the words ‘slave’, ‘master’ and  ‘slavery’</a:t>
            </a:r>
            <a:r>
              <a:rPr lang="en" sz="1600"/>
              <a:t> </a:t>
            </a:r>
            <a:r>
              <a:rPr lang="en" sz="1600"/>
              <a:t>with a window of 1000 words, we can get an idea of how these terms work together in the text. </a:t>
            </a:r>
            <a:endParaRPr sz="1600"/>
          </a:p>
        </p:txBody>
      </p:sp>
      <p:pic>
        <p:nvPicPr>
          <p:cNvPr id="392" name="Google Shape;392;p66"/>
          <p:cNvPicPr preferRelativeResize="0"/>
          <p:nvPr/>
        </p:nvPicPr>
        <p:blipFill>
          <a:blip r:embed="rId3">
            <a:alphaModFix/>
          </a:blip>
          <a:stretch>
            <a:fillRect/>
          </a:stretch>
        </p:blipFill>
        <p:spPr>
          <a:xfrm>
            <a:off x="1356525" y="1630875"/>
            <a:ext cx="6938102" cy="292702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67"/>
          <p:cNvSpPr txBox="1"/>
          <p:nvPr>
            <p:ph type="title"/>
          </p:nvPr>
        </p:nvSpPr>
        <p:spPr>
          <a:xfrm>
            <a:off x="188100" y="152400"/>
            <a:ext cx="8520600" cy="60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Lexos: Analyze &gt; Dendrogram</a:t>
            </a:r>
            <a:endParaRPr/>
          </a:p>
        </p:txBody>
      </p:sp>
      <p:sp>
        <p:nvSpPr>
          <p:cNvPr id="398" name="Google Shape;398;p67"/>
          <p:cNvSpPr txBox="1"/>
          <p:nvPr>
            <p:ph idx="1" type="body"/>
          </p:nvPr>
        </p:nvSpPr>
        <p:spPr>
          <a:xfrm>
            <a:off x="562275" y="872175"/>
            <a:ext cx="7830000" cy="343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The dendrogram demonstrates similarity between the different documents. Dendrograms require at least two documents to compare. Dendrograms are able to show the hierarchy between objects. Dendrograms show:</a:t>
            </a:r>
            <a:endParaRPr sz="2000"/>
          </a:p>
          <a:p>
            <a:pPr indent="-355600" lvl="0" marL="457200" rtl="0" algn="l">
              <a:spcBef>
                <a:spcPts val="1600"/>
              </a:spcBef>
              <a:spcAft>
                <a:spcPts val="0"/>
              </a:spcAft>
              <a:buSzPts val="2000"/>
              <a:buChar char="●"/>
            </a:pPr>
            <a:r>
              <a:rPr lang="en" sz="2000"/>
              <a:t>Similarities between texts</a:t>
            </a:r>
            <a:endParaRPr sz="2000"/>
          </a:p>
          <a:p>
            <a:pPr indent="-355600" lvl="1" marL="914400" rtl="0" algn="l">
              <a:spcBef>
                <a:spcPts val="0"/>
              </a:spcBef>
              <a:spcAft>
                <a:spcPts val="0"/>
              </a:spcAft>
              <a:buSzPts val="2000"/>
              <a:buChar char="○"/>
            </a:pPr>
            <a:r>
              <a:rPr lang="en"/>
              <a:t>The greater the distance between texts, the less similar they are</a:t>
            </a:r>
            <a:endParaRPr/>
          </a:p>
          <a:p>
            <a:pPr indent="-355600" lvl="1" marL="914400" rtl="0" algn="l">
              <a:spcBef>
                <a:spcPts val="0"/>
              </a:spcBef>
              <a:spcAft>
                <a:spcPts val="0"/>
              </a:spcAft>
              <a:buSzPts val="2000"/>
              <a:buChar char="○"/>
            </a:pPr>
            <a:r>
              <a:rPr lang="en"/>
              <a:t>The smaller the distance between texts, the more similar they are</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p68"/>
          <p:cNvSpPr txBox="1"/>
          <p:nvPr>
            <p:ph type="title"/>
          </p:nvPr>
        </p:nvSpPr>
        <p:spPr>
          <a:xfrm>
            <a:off x="188100" y="76200"/>
            <a:ext cx="8520600" cy="60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Lexos: Save or Reset Your Results</a:t>
            </a:r>
            <a:endParaRPr/>
          </a:p>
        </p:txBody>
      </p:sp>
      <p:sp>
        <p:nvSpPr>
          <p:cNvPr id="404" name="Google Shape;404;p68"/>
          <p:cNvSpPr txBox="1"/>
          <p:nvPr>
            <p:ph idx="1" type="body"/>
          </p:nvPr>
        </p:nvSpPr>
        <p:spPr>
          <a:xfrm>
            <a:off x="244650" y="757500"/>
            <a:ext cx="8407500" cy="368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Lexos allows you to </a:t>
            </a:r>
            <a:r>
              <a:rPr b="1" lang="en" sz="2200"/>
              <a:t>save</a:t>
            </a:r>
            <a:r>
              <a:rPr lang="en" sz="2200"/>
              <a:t> your results as a Lexos file. If you do this, you can re-upload the Lexos file any time to access your cleaned-up corpus as well as the different analyses you’ve done. You can also download modified text files from the “Manage” page, which you can use with other tools if you would like.</a:t>
            </a:r>
            <a:endParaRPr sz="2200"/>
          </a:p>
          <a:p>
            <a:pPr indent="0" lvl="0" marL="0" rtl="0" algn="l">
              <a:spcBef>
                <a:spcPts val="1600"/>
              </a:spcBef>
              <a:spcAft>
                <a:spcPts val="0"/>
              </a:spcAft>
              <a:buNone/>
            </a:pPr>
            <a:r>
              <a:rPr lang="en" sz="2200"/>
              <a:t>You can also save individual visualizations as images (PNGs). </a:t>
            </a:r>
            <a:endParaRPr sz="2200"/>
          </a:p>
          <a:p>
            <a:pPr indent="0" lvl="0" marL="0" rtl="0" algn="l">
              <a:spcBef>
                <a:spcPts val="1600"/>
              </a:spcBef>
              <a:spcAft>
                <a:spcPts val="1600"/>
              </a:spcAft>
              <a:buNone/>
            </a:pPr>
            <a:r>
              <a:rPr lang="en" sz="2200"/>
              <a:t>Finally, if you want to start over, you can “Reset” your Lexos dashboard.</a:t>
            </a:r>
            <a:endParaRPr sz="2200"/>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408" name="Shape 408"/>
        <p:cNvGrpSpPr/>
        <p:nvPr/>
      </p:nvGrpSpPr>
      <p:grpSpPr>
        <a:xfrm>
          <a:off x="0" y="0"/>
          <a:ext cx="0" cy="0"/>
          <a:chOff x="0" y="0"/>
          <a:chExt cx="0" cy="0"/>
        </a:xfrm>
      </p:grpSpPr>
      <p:sp>
        <p:nvSpPr>
          <p:cNvPr id="409" name="Google Shape;409;p69"/>
          <p:cNvSpPr txBox="1"/>
          <p:nvPr>
            <p:ph type="title"/>
          </p:nvPr>
        </p:nvSpPr>
        <p:spPr>
          <a:xfrm>
            <a:off x="311700" y="762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Your Turn!</a:t>
            </a:r>
            <a:endParaRPr/>
          </a:p>
        </p:txBody>
      </p:sp>
      <p:sp>
        <p:nvSpPr>
          <p:cNvPr id="410" name="Google Shape;410;p69"/>
          <p:cNvSpPr txBox="1"/>
          <p:nvPr>
            <p:ph idx="1" type="body"/>
          </p:nvPr>
        </p:nvSpPr>
        <p:spPr>
          <a:xfrm>
            <a:off x="311700" y="709075"/>
            <a:ext cx="8716200" cy="384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Use the sample text or texts of your choice and begin practicing web-browser text analysis</a:t>
            </a:r>
            <a:r>
              <a:rPr lang="en" sz="2200"/>
              <a:t>. </a:t>
            </a:r>
            <a:r>
              <a:rPr b="1" lang="en" sz="2200"/>
              <a:t>Explore Lexos's features!</a:t>
            </a:r>
            <a:endParaRPr b="1" sz="2200"/>
          </a:p>
          <a:p>
            <a:pPr indent="0" lvl="0" marL="0" rtl="0" algn="l">
              <a:spcBef>
                <a:spcPts val="1600"/>
              </a:spcBef>
              <a:spcAft>
                <a:spcPts val="0"/>
              </a:spcAft>
              <a:buNone/>
            </a:pPr>
            <a:r>
              <a:rPr lang="en" sz="2200"/>
              <a:t>Discussion Prompts</a:t>
            </a:r>
            <a:endParaRPr sz="2200"/>
          </a:p>
          <a:p>
            <a:pPr indent="-368300" lvl="0" marL="457200" rtl="0" algn="l">
              <a:spcBef>
                <a:spcPts val="1600"/>
              </a:spcBef>
              <a:spcAft>
                <a:spcPts val="0"/>
              </a:spcAft>
              <a:buSzPts val="2200"/>
              <a:buChar char="●"/>
            </a:pPr>
            <a:r>
              <a:rPr lang="en" sz="2200"/>
              <a:t>What difference did you notice between Voyant and Lexos? </a:t>
            </a:r>
            <a:endParaRPr sz="2200"/>
          </a:p>
          <a:p>
            <a:pPr indent="-368300" lvl="0" marL="457200" rtl="0" algn="l">
              <a:spcBef>
                <a:spcPts val="0"/>
              </a:spcBef>
              <a:spcAft>
                <a:spcPts val="0"/>
              </a:spcAft>
              <a:buSzPts val="2200"/>
              <a:buChar char="●"/>
            </a:pPr>
            <a:r>
              <a:rPr lang="en" sz="2200"/>
              <a:t>Which tool do you prefer and why?</a:t>
            </a:r>
            <a:endParaRPr sz="2200"/>
          </a:p>
          <a:p>
            <a:pPr indent="-368300" lvl="0" marL="457200" rtl="0" algn="l">
              <a:spcBef>
                <a:spcPts val="0"/>
              </a:spcBef>
              <a:spcAft>
                <a:spcPts val="0"/>
              </a:spcAft>
              <a:buSzPts val="2200"/>
              <a:buChar char="●"/>
            </a:pPr>
            <a:r>
              <a:rPr lang="en" sz="2200"/>
              <a:t>How would you want to use these tools in this class and future?</a:t>
            </a:r>
            <a:endParaRPr sz="2200"/>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sp>
        <p:nvSpPr>
          <p:cNvPr id="415" name="Google Shape;415;p70"/>
          <p:cNvSpPr txBox="1"/>
          <p:nvPr>
            <p:ph type="title"/>
          </p:nvPr>
        </p:nvSpPr>
        <p:spPr>
          <a:xfrm>
            <a:off x="311700" y="161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0000"/>
                </a:solidFill>
              </a:rPr>
              <a:t>Thank you!	</a:t>
            </a:r>
            <a:endParaRPr>
              <a:solidFill>
                <a:srgbClr val="FF0000"/>
              </a:solidFill>
            </a:endParaRPr>
          </a:p>
        </p:txBody>
      </p:sp>
      <p:sp>
        <p:nvSpPr>
          <p:cNvPr id="416" name="Google Shape;416;p70"/>
          <p:cNvSpPr txBox="1"/>
          <p:nvPr>
            <p:ph idx="1" type="body"/>
          </p:nvPr>
        </p:nvSpPr>
        <p:spPr>
          <a:xfrm>
            <a:off x="311700" y="799975"/>
            <a:ext cx="8520600" cy="5019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lang="en" sz="2000">
                <a:solidFill>
                  <a:srgbClr val="666666"/>
                </a:solidFill>
              </a:rPr>
              <a:t>If you have any questions, contact us at </a:t>
            </a:r>
            <a:r>
              <a:rPr lang="en" sz="2000" u="sng">
                <a:solidFill>
                  <a:schemeClr val="hlink"/>
                </a:solidFill>
                <a:hlinkClick r:id="rId3"/>
              </a:rPr>
              <a:t>nulab.info@gmail.com</a:t>
            </a:r>
            <a:r>
              <a:rPr lang="en" sz="2000">
                <a:solidFill>
                  <a:srgbClr val="666666"/>
                </a:solidFill>
              </a:rPr>
              <a:t> </a:t>
            </a:r>
            <a:endParaRPr b="1" sz="2000">
              <a:solidFill>
                <a:srgbClr val="666666"/>
              </a:solidFill>
            </a:endParaRPr>
          </a:p>
          <a:p>
            <a:pPr indent="0" lvl="0" marL="0" marR="0" rtl="0" algn="l">
              <a:lnSpc>
                <a:spcPct val="115000"/>
              </a:lnSpc>
              <a:spcBef>
                <a:spcPts val="0"/>
              </a:spcBef>
              <a:spcAft>
                <a:spcPts val="0"/>
              </a:spcAft>
              <a:buNone/>
            </a:pPr>
            <a:r>
              <a:t/>
            </a:r>
            <a:endParaRPr b="1" sz="2000">
              <a:solidFill>
                <a:srgbClr val="666666"/>
              </a:solidFill>
            </a:endParaRPr>
          </a:p>
          <a:p>
            <a:pPr indent="0" lvl="0" marL="0" marR="0" rtl="0" algn="l">
              <a:lnSpc>
                <a:spcPct val="115000"/>
              </a:lnSpc>
              <a:spcBef>
                <a:spcPts val="0"/>
              </a:spcBef>
              <a:spcAft>
                <a:spcPts val="0"/>
              </a:spcAft>
              <a:buNone/>
            </a:pPr>
            <a:r>
              <a:t/>
            </a:r>
            <a:endParaRPr b="1" sz="2000">
              <a:solidFill>
                <a:srgbClr val="666666"/>
              </a:solidFill>
            </a:endParaRPr>
          </a:p>
          <a:p>
            <a:pPr indent="0" lvl="0" marL="0" marR="0" rtl="0" algn="l">
              <a:lnSpc>
                <a:spcPct val="115000"/>
              </a:lnSpc>
              <a:spcBef>
                <a:spcPts val="0"/>
              </a:spcBef>
              <a:spcAft>
                <a:spcPts val="0"/>
              </a:spcAft>
              <a:buNone/>
            </a:pPr>
            <a:r>
              <a:t/>
            </a:r>
            <a:endParaRPr sz="2000">
              <a:solidFill>
                <a:srgbClr val="666666"/>
              </a:solidFill>
            </a:endParaRPr>
          </a:p>
        </p:txBody>
      </p:sp>
      <p:sp>
        <p:nvSpPr>
          <p:cNvPr id="417" name="Google Shape;417;p70"/>
          <p:cNvSpPr txBox="1"/>
          <p:nvPr>
            <p:ph idx="1" type="body"/>
          </p:nvPr>
        </p:nvSpPr>
        <p:spPr>
          <a:xfrm>
            <a:off x="311700" y="1463075"/>
            <a:ext cx="8760000" cy="2439300"/>
          </a:xfrm>
          <a:prstGeom prst="rect">
            <a:avLst/>
          </a:prstGeom>
        </p:spPr>
        <p:txBody>
          <a:bodyPr anchorCtr="0" anchor="t" bIns="91425" lIns="91425" spcFirstLastPara="1" rIns="91425" wrap="square" tIns="91425">
            <a:noAutofit/>
          </a:bodyPr>
          <a:lstStyle/>
          <a:p>
            <a:pPr indent="-355600" lvl="0" marL="457200" marR="0" rtl="0" algn="l">
              <a:lnSpc>
                <a:spcPct val="115000"/>
              </a:lnSpc>
              <a:spcBef>
                <a:spcPts val="0"/>
              </a:spcBef>
              <a:spcAft>
                <a:spcPts val="0"/>
              </a:spcAft>
              <a:buSzPts val="2000"/>
              <a:buChar char="●"/>
            </a:pPr>
            <a:r>
              <a:rPr lang="en" sz="2000">
                <a:solidFill>
                  <a:srgbClr val="666666"/>
                </a:solidFill>
                <a:highlight>
                  <a:schemeClr val="lt1"/>
                </a:highlight>
              </a:rPr>
              <a:t>Slides, handouts, and data available at</a:t>
            </a:r>
            <a:r>
              <a:rPr lang="en" sz="2000">
                <a:solidFill>
                  <a:srgbClr val="666666"/>
                </a:solidFill>
                <a:highlight>
                  <a:schemeClr val="lt1"/>
                </a:highlight>
              </a:rPr>
              <a:t>: </a:t>
            </a:r>
            <a:endParaRPr sz="2000">
              <a:solidFill>
                <a:srgbClr val="666666"/>
              </a:solidFill>
              <a:highlight>
                <a:schemeClr val="lt1"/>
              </a:highlight>
            </a:endParaRPr>
          </a:p>
          <a:p>
            <a:pPr indent="0" lvl="0" marL="457200" marR="0" rtl="0" algn="l">
              <a:lnSpc>
                <a:spcPct val="115000"/>
              </a:lnSpc>
              <a:spcBef>
                <a:spcPts val="0"/>
              </a:spcBef>
              <a:spcAft>
                <a:spcPts val="0"/>
              </a:spcAft>
              <a:buNone/>
            </a:pPr>
            <a:r>
              <a:rPr lang="en" sz="2000" u="sng">
                <a:solidFill>
                  <a:schemeClr val="hlink"/>
                </a:solidFill>
                <a:highlight>
                  <a:schemeClr val="lt1"/>
                </a:highlight>
                <a:hlinkClick r:id="rId4"/>
              </a:rPr>
              <a:t>https://bit.ly/3p6KEeU</a:t>
            </a:r>
            <a:endParaRPr sz="2000">
              <a:solidFill>
                <a:srgbClr val="666666"/>
              </a:solidFill>
              <a:highlight>
                <a:schemeClr val="lt1"/>
              </a:highlight>
            </a:endParaRPr>
          </a:p>
          <a:p>
            <a:pPr indent="-355600" lvl="0" marL="457200" marR="0" rtl="0" algn="l">
              <a:lnSpc>
                <a:spcPct val="115000"/>
              </a:lnSpc>
              <a:spcBef>
                <a:spcPts val="0"/>
              </a:spcBef>
              <a:spcAft>
                <a:spcPts val="0"/>
              </a:spcAft>
              <a:buSzPts val="2000"/>
              <a:buChar char="●"/>
            </a:pPr>
            <a:r>
              <a:rPr lang="en" sz="2000"/>
              <a:t>You also have access to DITI Canvas Module on Computational Text Analysis.</a:t>
            </a:r>
            <a:endParaRPr sz="2000"/>
          </a:p>
          <a:p>
            <a:pPr indent="0" lvl="0" marL="457200" marR="0" rtl="0" algn="l">
              <a:lnSpc>
                <a:spcPct val="115000"/>
              </a:lnSpc>
              <a:spcBef>
                <a:spcPts val="0"/>
              </a:spcBef>
              <a:spcAft>
                <a:spcPts val="0"/>
              </a:spcAft>
              <a:buNone/>
            </a:pPr>
            <a:r>
              <a:t/>
            </a:r>
            <a:endParaRPr sz="2000"/>
          </a:p>
          <a:p>
            <a:pPr indent="0" lvl="0" marL="0" rtl="0" algn="l">
              <a:spcBef>
                <a:spcPts val="0"/>
              </a:spcBef>
              <a:spcAft>
                <a:spcPts val="0"/>
              </a:spcAft>
              <a:buNone/>
            </a:pPr>
            <a:r>
              <a:t/>
            </a:r>
            <a:endParaRPr sz="2000"/>
          </a:p>
          <a:p>
            <a:pPr indent="0" lvl="0" marL="0" rtl="0" algn="l">
              <a:spcBef>
                <a:spcPts val="0"/>
              </a:spcBef>
              <a:spcAft>
                <a:spcPts val="0"/>
              </a:spcAft>
              <a:buNone/>
            </a:pPr>
            <a:r>
              <a:rPr lang="en" sz="2000"/>
              <a:t>S</a:t>
            </a:r>
            <a:r>
              <a:rPr lang="en" sz="2000"/>
              <a:t>chedule an appointment with us! </a:t>
            </a:r>
            <a:r>
              <a:rPr b="1" lang="en" sz="2000" u="sng">
                <a:solidFill>
                  <a:schemeClr val="hlink"/>
                </a:solidFill>
                <a:hlinkClick r:id="rId5"/>
              </a:rPr>
              <a:t>https://calendly.com/diti-nu</a:t>
            </a:r>
            <a:r>
              <a:rPr b="1" lang="en" sz="2000"/>
              <a:t> </a:t>
            </a:r>
            <a:endParaRPr b="1" sz="2000"/>
          </a:p>
          <a:p>
            <a:pPr indent="0" lvl="0" marL="0" rtl="0" algn="l">
              <a:spcBef>
                <a:spcPts val="0"/>
              </a:spcBef>
              <a:spcAft>
                <a:spcPts val="0"/>
              </a:spcAft>
              <a:buNone/>
            </a:pPr>
            <a:r>
              <a:t/>
            </a:r>
            <a:endParaRPr sz="2000">
              <a:solidFill>
                <a:srgbClr val="666666"/>
              </a:solidFill>
            </a:endParaRPr>
          </a:p>
          <a:p>
            <a:pPr indent="0" lvl="0" marL="0" marR="0" rtl="0" algn="l">
              <a:lnSpc>
                <a:spcPct val="115000"/>
              </a:lnSpc>
              <a:spcBef>
                <a:spcPts val="1600"/>
              </a:spcBef>
              <a:spcAft>
                <a:spcPts val="0"/>
              </a:spcAft>
              <a:buNone/>
            </a:pPr>
            <a:r>
              <a:t/>
            </a:r>
            <a:endParaRPr b="1" sz="2000">
              <a:solidFill>
                <a:srgbClr val="666666"/>
              </a:solidFill>
            </a:endParaRPr>
          </a:p>
          <a:p>
            <a:pPr indent="0" lvl="0" marL="0" marR="0" rtl="0" algn="l">
              <a:lnSpc>
                <a:spcPct val="115000"/>
              </a:lnSpc>
              <a:spcBef>
                <a:spcPts val="0"/>
              </a:spcBef>
              <a:spcAft>
                <a:spcPts val="0"/>
              </a:spcAft>
              <a:buNone/>
            </a:pPr>
            <a:r>
              <a:t/>
            </a:r>
            <a:endParaRPr sz="2000">
              <a:solidFill>
                <a:srgbClr val="666666"/>
              </a:solidFill>
            </a:endParaRPr>
          </a:p>
          <a:p>
            <a:pPr indent="0" lvl="0" marL="0" marR="0" rtl="0" algn="l">
              <a:lnSpc>
                <a:spcPct val="115000"/>
              </a:lnSpc>
              <a:spcBef>
                <a:spcPts val="0"/>
              </a:spcBef>
              <a:spcAft>
                <a:spcPts val="0"/>
              </a:spcAft>
              <a:buNone/>
            </a:pPr>
            <a:r>
              <a:t/>
            </a:r>
            <a:endParaRPr sz="2000">
              <a:solidFill>
                <a:srgbClr val="666666"/>
              </a:solidFill>
            </a:endParaRPr>
          </a:p>
          <a:p>
            <a:pPr indent="0" lvl="0" marL="0" marR="0" rtl="0" algn="l">
              <a:lnSpc>
                <a:spcPct val="115000"/>
              </a:lnSpc>
              <a:spcBef>
                <a:spcPts val="0"/>
              </a:spcBef>
              <a:spcAft>
                <a:spcPts val="0"/>
              </a:spcAft>
              <a:buNone/>
            </a:pPr>
            <a:r>
              <a:t/>
            </a:r>
            <a:endParaRPr sz="2000">
              <a:solidFill>
                <a:srgbClr val="666666"/>
              </a:solidFill>
            </a:endParaRPr>
          </a:p>
          <a:p>
            <a:pPr indent="0" lvl="0" marL="0" marR="0" rtl="0" algn="l">
              <a:lnSpc>
                <a:spcPct val="115000"/>
              </a:lnSpc>
              <a:spcBef>
                <a:spcPts val="0"/>
              </a:spcBef>
              <a:spcAft>
                <a:spcPts val="0"/>
              </a:spcAft>
              <a:buNone/>
            </a:pPr>
            <a:r>
              <a:t/>
            </a:r>
            <a:endParaRPr sz="2000">
              <a:solidFill>
                <a:srgbClr val="666666"/>
              </a:solidFill>
            </a:endParaRPr>
          </a:p>
          <a:p>
            <a:pPr indent="0" lvl="0" marL="0" marR="0" rtl="0" algn="l">
              <a:lnSpc>
                <a:spcPct val="115000"/>
              </a:lnSpc>
              <a:spcBef>
                <a:spcPts val="0"/>
              </a:spcBef>
              <a:spcAft>
                <a:spcPts val="0"/>
              </a:spcAft>
              <a:buNone/>
            </a:pPr>
            <a:r>
              <a:t/>
            </a:r>
            <a:endParaRPr b="1" sz="2000">
              <a:solidFill>
                <a:srgbClr val="666666"/>
              </a:solidFill>
            </a:endParaRPr>
          </a:p>
          <a:p>
            <a:pPr indent="0" lvl="0" marL="0" marR="0" rtl="0" algn="l">
              <a:lnSpc>
                <a:spcPct val="115000"/>
              </a:lnSpc>
              <a:spcBef>
                <a:spcPts val="0"/>
              </a:spcBef>
              <a:spcAft>
                <a:spcPts val="0"/>
              </a:spcAft>
              <a:buNone/>
            </a:pPr>
            <a:r>
              <a:t/>
            </a:r>
            <a:endParaRPr b="1" sz="2000">
              <a:solidFill>
                <a:srgbClr val="666666"/>
              </a:solidFill>
            </a:endParaRPr>
          </a:p>
          <a:p>
            <a:pPr indent="0" lvl="0" marL="0" marR="0" rtl="0" algn="l">
              <a:lnSpc>
                <a:spcPct val="115000"/>
              </a:lnSpc>
              <a:spcBef>
                <a:spcPts val="0"/>
              </a:spcBef>
              <a:spcAft>
                <a:spcPts val="0"/>
              </a:spcAft>
              <a:buNone/>
            </a:pPr>
            <a:r>
              <a:t/>
            </a:r>
            <a:endParaRPr b="1" sz="2000">
              <a:solidFill>
                <a:srgbClr val="666666"/>
              </a:solidFill>
            </a:endParaRPr>
          </a:p>
          <a:p>
            <a:pPr indent="0" lvl="0" marL="0" marR="0" rtl="0" algn="l">
              <a:lnSpc>
                <a:spcPct val="115000"/>
              </a:lnSpc>
              <a:spcBef>
                <a:spcPts val="0"/>
              </a:spcBef>
              <a:spcAft>
                <a:spcPts val="0"/>
              </a:spcAft>
              <a:buNone/>
            </a:pPr>
            <a:r>
              <a:t/>
            </a:r>
            <a:endParaRPr sz="2000">
              <a:solidFill>
                <a:srgbClr val="666666"/>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29"/>
          <p:cNvSpPr txBox="1"/>
          <p:nvPr>
            <p:ph type="title"/>
          </p:nvPr>
        </p:nvSpPr>
        <p:spPr>
          <a:xfrm>
            <a:off x="311700" y="2376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Why Computational Text Analysis? </a:t>
            </a:r>
            <a:endParaRPr/>
          </a:p>
        </p:txBody>
      </p:sp>
      <p:sp>
        <p:nvSpPr>
          <p:cNvPr id="129" name="Google Shape;129;p29"/>
          <p:cNvSpPr txBox="1"/>
          <p:nvPr>
            <p:ph idx="1" type="body"/>
          </p:nvPr>
        </p:nvSpPr>
        <p:spPr>
          <a:xfrm>
            <a:off x="311700" y="10285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Computational text analysis can help us </a:t>
            </a:r>
            <a:r>
              <a:rPr b="1" lang="en" sz="2000"/>
              <a:t>analyze very large amounts</a:t>
            </a:r>
            <a:r>
              <a:rPr b="1" lang="en" sz="2000"/>
              <a:t> of data, identify keywords</a:t>
            </a:r>
            <a:r>
              <a:rPr b="1" lang="en" sz="2000"/>
              <a:t>,</a:t>
            </a:r>
            <a:r>
              <a:rPr lang="en" sz="2000"/>
              <a:t> and </a:t>
            </a:r>
            <a:r>
              <a:rPr b="1" lang="en" sz="2000"/>
              <a:t>discover</a:t>
            </a:r>
            <a:r>
              <a:rPr lang="en" sz="2000"/>
              <a:t> </a:t>
            </a:r>
            <a:r>
              <a:rPr b="1" lang="en" sz="2000"/>
              <a:t>patterns</a:t>
            </a:r>
            <a:r>
              <a:rPr lang="en" sz="2000"/>
              <a:t> in a corpus of text(s). </a:t>
            </a:r>
            <a:r>
              <a:rPr lang="en" sz="2000"/>
              <a:t>Using text analysis, researchers may </a:t>
            </a:r>
            <a:r>
              <a:rPr b="1" lang="en" sz="2000"/>
              <a:t>find surprising results</a:t>
            </a:r>
            <a:r>
              <a:rPr lang="en" sz="2000"/>
              <a:t> that they would not have discovered from close reading or traditional methods alone.</a:t>
            </a:r>
            <a:endParaRPr sz="2000"/>
          </a:p>
          <a:p>
            <a:pPr indent="0" lvl="0" marL="0" rtl="0" algn="l">
              <a:spcBef>
                <a:spcPts val="1600"/>
              </a:spcBef>
              <a:spcAft>
                <a:spcPts val="1600"/>
              </a:spcAft>
              <a:buNone/>
            </a:pPr>
            <a:r>
              <a:rPr lang="en" sz="2000"/>
              <a:t>From collections of texts, researchers can </a:t>
            </a:r>
            <a:r>
              <a:rPr b="1" lang="en" sz="2000"/>
              <a:t>discover formal continuities or </a:t>
            </a:r>
            <a:r>
              <a:rPr b="1" lang="en" sz="2000"/>
              <a:t>discontinuities</a:t>
            </a:r>
            <a:r>
              <a:rPr b="1" lang="en" sz="2000"/>
              <a:t> in literary genres, or textual similarities across genres. </a:t>
            </a:r>
            <a:r>
              <a:rPr lang="en" sz="2000"/>
              <a:t>F</a:t>
            </a:r>
            <a:r>
              <a:rPr lang="en" sz="2000"/>
              <a:t>or example, computational tools reveal textual similarities between detective fiction and science fiction over long periods of time.</a:t>
            </a:r>
            <a:r>
              <a:rPr lang="en" sz="2000"/>
              <a:t> </a:t>
            </a:r>
            <a:endParaRPr sz="20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30"/>
          <p:cNvSpPr txBox="1"/>
          <p:nvPr>
            <p:ph type="title"/>
          </p:nvPr>
        </p:nvSpPr>
        <p:spPr>
          <a:xfrm>
            <a:off x="311700" y="852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Key Terms</a:t>
            </a:r>
            <a:endParaRPr/>
          </a:p>
        </p:txBody>
      </p:sp>
      <p:sp>
        <p:nvSpPr>
          <p:cNvPr id="135" name="Google Shape;135;p30"/>
          <p:cNvSpPr txBox="1"/>
          <p:nvPr>
            <p:ph idx="1" type="body"/>
          </p:nvPr>
        </p:nvSpPr>
        <p:spPr>
          <a:xfrm>
            <a:off x="311700" y="686650"/>
            <a:ext cx="8520600" cy="34164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SzPts val="1700"/>
              <a:buFont typeface="Arial"/>
              <a:buChar char="●"/>
            </a:pPr>
            <a:r>
              <a:rPr b="1" lang="en" sz="1700"/>
              <a:t>Corpus (plural–corpora)</a:t>
            </a:r>
            <a:r>
              <a:rPr lang="en" sz="1700"/>
              <a:t>: A collection of texts used for analysis and research purposes. </a:t>
            </a:r>
            <a:endParaRPr sz="1700"/>
          </a:p>
          <a:p>
            <a:pPr indent="-336550" lvl="0" marL="457200" rtl="0" algn="l">
              <a:spcBef>
                <a:spcPts val="0"/>
              </a:spcBef>
              <a:spcAft>
                <a:spcPts val="0"/>
              </a:spcAft>
              <a:buSzPts val="1700"/>
              <a:buFont typeface="Arial"/>
              <a:buChar char="●"/>
            </a:pPr>
            <a:r>
              <a:rPr b="1" lang="en" sz="1700"/>
              <a:t>Stop words</a:t>
            </a:r>
            <a:r>
              <a:rPr lang="en" sz="1700"/>
              <a:t>: Words that appear frequently in a language, like pronouns, prepositions, and basic verbs. These are often removed for computational analysis. Some English stop words include: a, the, she, he, I, me, us, of, is, would, could, should, etc. </a:t>
            </a:r>
            <a:endParaRPr sz="1700"/>
          </a:p>
          <a:p>
            <a:pPr indent="-336550" lvl="0" marL="457200" rtl="0" algn="l">
              <a:spcBef>
                <a:spcPts val="0"/>
              </a:spcBef>
              <a:spcAft>
                <a:spcPts val="0"/>
              </a:spcAft>
              <a:buSzPts val="1700"/>
              <a:buFont typeface="Arial"/>
              <a:buChar char="●"/>
            </a:pPr>
            <a:r>
              <a:rPr b="1" lang="en" sz="1700"/>
              <a:t>Word Count Frequency:</a:t>
            </a:r>
            <a:r>
              <a:rPr lang="en" sz="1700"/>
              <a:t> Counting the total times a word appears in a text/corpus or the percentage of how often it appears.</a:t>
            </a:r>
            <a:endParaRPr sz="1700"/>
          </a:p>
          <a:p>
            <a:pPr indent="-336550" lvl="0" marL="457200" rtl="0" algn="l">
              <a:spcBef>
                <a:spcPts val="0"/>
              </a:spcBef>
              <a:spcAft>
                <a:spcPts val="0"/>
              </a:spcAft>
              <a:buSzPts val="1700"/>
              <a:buFont typeface="Arial"/>
              <a:buChar char="●"/>
            </a:pPr>
            <a:r>
              <a:rPr b="1" lang="en" sz="1700"/>
              <a:t>nGram:</a:t>
            </a:r>
            <a:r>
              <a:rPr lang="en" sz="1700"/>
              <a:t> A continuous sequence of </a:t>
            </a:r>
            <a:r>
              <a:rPr i="1" lang="en" sz="1700"/>
              <a:t>n</a:t>
            </a:r>
            <a:r>
              <a:rPr lang="en" sz="1700"/>
              <a:t> items in a text. A bigram (or 2 continuous words) could be ‘United States,’ while a trigram (3 words) could be ‘yes we can.’</a:t>
            </a:r>
            <a:endParaRPr sz="1700"/>
          </a:p>
          <a:p>
            <a:pPr indent="-336550" lvl="0" marL="457200" rtl="0" algn="l">
              <a:spcBef>
                <a:spcPts val="0"/>
              </a:spcBef>
              <a:spcAft>
                <a:spcPts val="0"/>
              </a:spcAft>
              <a:buSzPts val="1700"/>
              <a:buFont typeface="Arial"/>
              <a:buChar char="●"/>
            </a:pPr>
            <a:r>
              <a:rPr b="1" lang="en" sz="1700"/>
              <a:t>Sentiment Analysis</a:t>
            </a:r>
            <a:r>
              <a:rPr lang="en" sz="1700"/>
              <a:t>: Measuring the sentiment of a text based on a scale such as negative/positive or happy/sad. Each word has a particular weight to determine where on the scale it falls, and these weights are calculated to determine a text’s overall sentiment.</a:t>
            </a:r>
            <a:endParaRPr sz="17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06666"/>
        </a:solidFill>
      </p:bgPr>
    </p:bg>
    <p:spTree>
      <p:nvGrpSpPr>
        <p:cNvPr id="139" name="Shape 139"/>
        <p:cNvGrpSpPr/>
        <p:nvPr/>
      </p:nvGrpSpPr>
      <p:grpSpPr>
        <a:xfrm>
          <a:off x="0" y="0"/>
          <a:ext cx="0" cy="0"/>
          <a:chOff x="0" y="0"/>
          <a:chExt cx="0" cy="0"/>
        </a:xfrm>
      </p:grpSpPr>
      <p:sp>
        <p:nvSpPr>
          <p:cNvPr id="140" name="Google Shape;140;p31"/>
          <p:cNvSpPr txBox="1"/>
          <p:nvPr>
            <p:ph type="title"/>
          </p:nvPr>
        </p:nvSpPr>
        <p:spPr>
          <a:xfrm>
            <a:off x="490250" y="536350"/>
            <a:ext cx="6124800" cy="336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Examples from Practice</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32"/>
          <p:cNvSpPr txBox="1"/>
          <p:nvPr>
            <p:ph type="title"/>
          </p:nvPr>
        </p:nvSpPr>
        <p:spPr>
          <a:xfrm>
            <a:off x="240275" y="156650"/>
            <a:ext cx="8703600" cy="629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Key Topics in Critical Literature Studies</a:t>
            </a:r>
            <a:endParaRPr/>
          </a:p>
        </p:txBody>
      </p:sp>
      <p:pic>
        <p:nvPicPr>
          <p:cNvPr id="146" name="Google Shape;146;p32"/>
          <p:cNvPicPr preferRelativeResize="0"/>
          <p:nvPr/>
        </p:nvPicPr>
        <p:blipFill>
          <a:blip r:embed="rId4">
            <a:alphaModFix/>
          </a:blip>
          <a:stretch>
            <a:fillRect/>
          </a:stretch>
        </p:blipFill>
        <p:spPr>
          <a:xfrm>
            <a:off x="131525" y="1142475"/>
            <a:ext cx="4339800" cy="2793216"/>
          </a:xfrm>
          <a:prstGeom prst="rect">
            <a:avLst/>
          </a:prstGeom>
          <a:noFill/>
          <a:ln>
            <a:noFill/>
          </a:ln>
        </p:spPr>
      </p:pic>
      <p:sp>
        <p:nvSpPr>
          <p:cNvPr id="147" name="Google Shape;147;p32"/>
          <p:cNvSpPr txBox="1"/>
          <p:nvPr/>
        </p:nvSpPr>
        <p:spPr>
          <a:xfrm>
            <a:off x="4488600" y="3589100"/>
            <a:ext cx="4655400" cy="523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750"/>
              <a:t>Predicted probabilities of coming from the “detective fiction” </a:t>
            </a:r>
            <a:endParaRPr sz="1100">
              <a:solidFill>
                <a:srgbClr val="434343"/>
              </a:solidFill>
              <a:latin typeface="Cambria"/>
              <a:ea typeface="Cambria"/>
              <a:cs typeface="Cambria"/>
              <a:sym typeface="Cambria"/>
            </a:endParaRPr>
          </a:p>
        </p:txBody>
      </p:sp>
      <p:sp>
        <p:nvSpPr>
          <p:cNvPr id="148" name="Google Shape;148;p32"/>
          <p:cNvSpPr txBox="1"/>
          <p:nvPr/>
        </p:nvSpPr>
        <p:spPr>
          <a:xfrm>
            <a:off x="63900" y="3848625"/>
            <a:ext cx="4424700" cy="80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434343"/>
                </a:solidFill>
                <a:latin typeface="Cambria"/>
                <a:ea typeface="Cambria"/>
                <a:cs typeface="Cambria"/>
                <a:sym typeface="Cambria"/>
              </a:rPr>
              <a:t>25 topics ranked from most to least prevalent in the corpus of 815 environmental sociology articles, including the top five associated word stems. The </a:t>
            </a:r>
            <a:r>
              <a:rPr i="1" lang="en" sz="1100">
                <a:solidFill>
                  <a:srgbClr val="434343"/>
                </a:solidFill>
                <a:latin typeface="Cambria"/>
                <a:ea typeface="Cambria"/>
                <a:cs typeface="Cambria"/>
                <a:sym typeface="Cambria"/>
              </a:rPr>
              <a:t>x</a:t>
            </a:r>
            <a:r>
              <a:rPr lang="en" sz="1100">
                <a:solidFill>
                  <a:srgbClr val="434343"/>
                </a:solidFill>
                <a:latin typeface="Cambria"/>
                <a:ea typeface="Cambria"/>
                <a:cs typeface="Cambria"/>
                <a:sym typeface="Cambria"/>
              </a:rPr>
              <a:t>-axis represents the proportion of each topic within the overall corpus.</a:t>
            </a:r>
            <a:endParaRPr>
              <a:solidFill>
                <a:srgbClr val="434343"/>
              </a:solidFill>
              <a:latin typeface="Cambria"/>
              <a:ea typeface="Cambria"/>
              <a:cs typeface="Cambria"/>
              <a:sym typeface="Cambria"/>
            </a:endParaRPr>
          </a:p>
        </p:txBody>
      </p:sp>
      <p:sp>
        <p:nvSpPr>
          <p:cNvPr id="149" name="Google Shape;149;p32"/>
          <p:cNvSpPr txBox="1"/>
          <p:nvPr/>
        </p:nvSpPr>
        <p:spPr>
          <a:xfrm>
            <a:off x="4540350" y="4223475"/>
            <a:ext cx="4551900" cy="62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t>Jeremiah Bohr &amp; Riley E. Dunlap (2018) Key Topics in environmental sociology, 1990–2014: results from a computational text analysis, Environmental Sociology, 4:2, 181-195, DOI:</a:t>
            </a:r>
            <a:r>
              <a:rPr lang="en" sz="800">
                <a:uFill>
                  <a:noFill/>
                </a:uFill>
                <a:hlinkClick r:id="rId5"/>
              </a:rPr>
              <a:t> </a:t>
            </a:r>
            <a:r>
              <a:rPr lang="en" sz="800" u="sng">
                <a:solidFill>
                  <a:schemeClr val="hlink"/>
                </a:solidFill>
                <a:hlinkClick r:id="rId6"/>
              </a:rPr>
              <a:t>10.1080/23251042.2017.1393863</a:t>
            </a:r>
            <a:endParaRPr sz="800" u="sng">
              <a:solidFill>
                <a:schemeClr val="hlink"/>
              </a:solidFill>
            </a:endParaRPr>
          </a:p>
        </p:txBody>
      </p:sp>
      <p:pic>
        <p:nvPicPr>
          <p:cNvPr id="150" name="Google Shape;150;p32"/>
          <p:cNvPicPr preferRelativeResize="0"/>
          <p:nvPr/>
        </p:nvPicPr>
        <p:blipFill>
          <a:blip r:embed="rId7">
            <a:alphaModFix/>
          </a:blip>
          <a:stretch>
            <a:fillRect/>
          </a:stretch>
        </p:blipFill>
        <p:spPr>
          <a:xfrm>
            <a:off x="4572000" y="868275"/>
            <a:ext cx="4067325" cy="27932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33"/>
          <p:cNvSpPr txBox="1"/>
          <p:nvPr>
            <p:ph type="title"/>
          </p:nvPr>
        </p:nvSpPr>
        <p:spPr>
          <a:xfrm>
            <a:off x="243700" y="275225"/>
            <a:ext cx="3256500" cy="2525700"/>
          </a:xfrm>
          <a:prstGeom prst="rect">
            <a:avLst/>
          </a:prstGeom>
        </p:spPr>
        <p:txBody>
          <a:bodyPr anchorCtr="0" anchor="t" bIns="91425" lIns="91425" spcFirstLastPara="1" rIns="91425" wrap="square" tIns="91425">
            <a:noAutofit/>
          </a:bodyPr>
          <a:lstStyle/>
          <a:p>
            <a:pPr indent="0" lvl="0" marL="0" rtl="0" algn="l">
              <a:spcBef>
                <a:spcPts val="2400"/>
              </a:spcBef>
              <a:spcAft>
                <a:spcPts val="0"/>
              </a:spcAft>
              <a:buNone/>
            </a:pPr>
            <a:r>
              <a:rPr lang="en" sz="1200" u="sng">
                <a:solidFill>
                  <a:schemeClr val="dk2"/>
                </a:solidFill>
              </a:rPr>
              <a:t>Content warning:</a:t>
            </a:r>
            <a:r>
              <a:rPr lang="en" sz="1200">
                <a:solidFill>
                  <a:schemeClr val="dk2"/>
                </a:solidFill>
              </a:rPr>
              <a:t> police violence, racism</a:t>
            </a:r>
            <a:endParaRPr sz="1200">
              <a:solidFill>
                <a:schemeClr val="dk2"/>
              </a:solidFill>
            </a:endParaRPr>
          </a:p>
          <a:p>
            <a:pPr indent="0" lvl="0" marL="0" rtl="0" algn="l">
              <a:spcBef>
                <a:spcPts val="2400"/>
              </a:spcBef>
              <a:spcAft>
                <a:spcPts val="600"/>
              </a:spcAft>
              <a:buNone/>
            </a:pPr>
            <a:r>
              <a:rPr lang="en" sz="2000">
                <a:solidFill>
                  <a:schemeClr val="dk2"/>
                </a:solidFill>
              </a:rPr>
              <a:t>Posts mentioning</a:t>
            </a:r>
            <a:r>
              <a:rPr lang="en" sz="2000">
                <a:solidFill>
                  <a:schemeClr val="dk2"/>
                </a:solidFill>
              </a:rPr>
              <a:t> ‘Black lives matter’ spiked on lawmakers’ social media accounts after the death of George Floyd</a:t>
            </a:r>
            <a:endParaRPr sz="2000">
              <a:solidFill>
                <a:schemeClr val="dk2"/>
              </a:solidFill>
            </a:endParaRPr>
          </a:p>
        </p:txBody>
      </p:sp>
      <p:sp>
        <p:nvSpPr>
          <p:cNvPr id="156" name="Google Shape;156;p33"/>
          <p:cNvSpPr txBox="1"/>
          <p:nvPr>
            <p:ph idx="1" type="body"/>
          </p:nvPr>
        </p:nvSpPr>
        <p:spPr>
          <a:xfrm>
            <a:off x="159300" y="2809975"/>
            <a:ext cx="3426900" cy="1509600"/>
          </a:xfrm>
          <a:prstGeom prst="rect">
            <a:avLst/>
          </a:prstGeom>
        </p:spPr>
        <p:txBody>
          <a:bodyPr anchorCtr="0" anchor="t" bIns="91425" lIns="91425" spcFirstLastPara="1" rIns="91425" wrap="square" tIns="91425">
            <a:noAutofit/>
          </a:bodyPr>
          <a:lstStyle/>
          <a:p>
            <a:pPr indent="-355600" lvl="0" marL="457200" rtl="0" algn="l">
              <a:spcBef>
                <a:spcPts val="2400"/>
              </a:spcBef>
              <a:spcAft>
                <a:spcPts val="0"/>
              </a:spcAft>
              <a:buSzPts val="2000"/>
              <a:buFont typeface="Arial"/>
              <a:buChar char="●"/>
            </a:pPr>
            <a:r>
              <a:rPr lang="en" sz="2000" u="sng">
                <a:solidFill>
                  <a:schemeClr val="hlink"/>
                </a:solidFill>
                <a:latin typeface="Arial"/>
                <a:ea typeface="Arial"/>
                <a:cs typeface="Arial"/>
                <a:sym typeface="Arial"/>
                <a:hlinkClick r:id="rId3"/>
              </a:rPr>
              <a:t>Pew Research Center July 16, 2020 article</a:t>
            </a:r>
            <a:endParaRPr sz="2000">
              <a:solidFill>
                <a:srgbClr val="000000"/>
              </a:solidFill>
              <a:latin typeface="Arial"/>
              <a:ea typeface="Arial"/>
              <a:cs typeface="Arial"/>
              <a:sym typeface="Arial"/>
            </a:endParaRPr>
          </a:p>
          <a:p>
            <a:pPr indent="-355600" lvl="0" marL="457200" rtl="0" algn="l">
              <a:spcBef>
                <a:spcPts val="0"/>
              </a:spcBef>
              <a:spcAft>
                <a:spcPts val="0"/>
              </a:spcAft>
              <a:buClr>
                <a:srgbClr val="000000"/>
              </a:buClr>
              <a:buSzPts val="2000"/>
              <a:buFont typeface="Arial"/>
              <a:buChar char="●"/>
            </a:pPr>
            <a:r>
              <a:rPr lang="en" sz="2000" u="sng">
                <a:solidFill>
                  <a:schemeClr val="hlink"/>
                </a:solidFill>
                <a:latin typeface="Arial"/>
                <a:ea typeface="Arial"/>
                <a:cs typeface="Arial"/>
                <a:sym typeface="Arial"/>
                <a:hlinkClick r:id="rId4"/>
              </a:rPr>
              <a:t>Methodology</a:t>
            </a:r>
            <a:endParaRPr sz="2000">
              <a:solidFill>
                <a:srgbClr val="000000"/>
              </a:solidFill>
              <a:latin typeface="Arial"/>
              <a:ea typeface="Arial"/>
              <a:cs typeface="Arial"/>
              <a:sym typeface="Arial"/>
            </a:endParaRPr>
          </a:p>
          <a:p>
            <a:pPr indent="0" lvl="0" marL="457200" rtl="0" algn="l">
              <a:spcBef>
                <a:spcPts val="2400"/>
              </a:spcBef>
              <a:spcAft>
                <a:spcPts val="0"/>
              </a:spcAft>
              <a:buNone/>
            </a:pPr>
            <a:r>
              <a:t/>
            </a:r>
            <a:endParaRPr sz="2000">
              <a:solidFill>
                <a:srgbClr val="000000"/>
              </a:solidFill>
              <a:latin typeface="Arial"/>
              <a:ea typeface="Arial"/>
              <a:cs typeface="Arial"/>
              <a:sym typeface="Arial"/>
            </a:endParaRPr>
          </a:p>
          <a:p>
            <a:pPr indent="0" lvl="0" marL="0" rtl="0" algn="l">
              <a:spcBef>
                <a:spcPts val="600"/>
              </a:spcBef>
              <a:spcAft>
                <a:spcPts val="1600"/>
              </a:spcAft>
              <a:buNone/>
            </a:pPr>
            <a:r>
              <a:t/>
            </a:r>
            <a:endParaRPr sz="2100"/>
          </a:p>
        </p:txBody>
      </p:sp>
      <p:pic>
        <p:nvPicPr>
          <p:cNvPr id="157" name="Google Shape;157;p33"/>
          <p:cNvPicPr preferRelativeResize="0"/>
          <p:nvPr/>
        </p:nvPicPr>
        <p:blipFill>
          <a:blip r:embed="rId5">
            <a:alphaModFix/>
          </a:blip>
          <a:stretch>
            <a:fillRect/>
          </a:stretch>
        </p:blipFill>
        <p:spPr>
          <a:xfrm>
            <a:off x="3586200" y="300025"/>
            <a:ext cx="5282374" cy="401954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DTI Slides">
  <a:themeElements>
    <a:clrScheme name="Gameday">
      <a:dk1>
        <a:srgbClr val="4285F4"/>
      </a:dk1>
      <a:lt1>
        <a:srgbClr val="FFFFFF"/>
      </a:lt1>
      <a:dk2>
        <a:srgbClr val="666666"/>
      </a:dk2>
      <a:lt2>
        <a:srgbClr val="D9D9D9"/>
      </a:lt2>
      <a:accent1>
        <a:srgbClr val="455A64"/>
      </a:accent1>
      <a:accent2>
        <a:srgbClr val="607D8B"/>
      </a:accent2>
      <a:accent3>
        <a:srgbClr val="FF5722"/>
      </a:accent3>
      <a:accent4>
        <a:srgbClr val="D84315"/>
      </a:accent4>
      <a:accent5>
        <a:srgbClr val="1C3AA9"/>
      </a:accent5>
      <a:accent6>
        <a:srgbClr val="FFAB40"/>
      </a:accent6>
      <a:hlink>
        <a:srgbClr val="1C3AA9"/>
      </a:hlink>
      <a:folHlink>
        <a:srgbClr val="1C3A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